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528" r:id="rId2"/>
    <p:sldId id="595" r:id="rId3"/>
    <p:sldId id="531" r:id="rId4"/>
    <p:sldId id="532" r:id="rId5"/>
    <p:sldId id="534" r:id="rId6"/>
    <p:sldId id="582" r:id="rId7"/>
    <p:sldId id="535" r:id="rId8"/>
    <p:sldId id="536" r:id="rId9"/>
    <p:sldId id="537" r:id="rId10"/>
    <p:sldId id="538" r:id="rId11"/>
    <p:sldId id="539" r:id="rId12"/>
    <p:sldId id="540" r:id="rId13"/>
    <p:sldId id="541" r:id="rId14"/>
    <p:sldId id="542" r:id="rId15"/>
    <p:sldId id="543" r:id="rId16"/>
    <p:sldId id="544" r:id="rId17"/>
    <p:sldId id="545" r:id="rId18"/>
    <p:sldId id="546" r:id="rId19"/>
    <p:sldId id="547" r:id="rId20"/>
    <p:sldId id="548" r:id="rId21"/>
    <p:sldId id="549" r:id="rId22"/>
    <p:sldId id="550" r:id="rId23"/>
    <p:sldId id="551" r:id="rId24"/>
    <p:sldId id="552" r:id="rId25"/>
    <p:sldId id="553" r:id="rId26"/>
    <p:sldId id="554" r:id="rId27"/>
    <p:sldId id="555" r:id="rId28"/>
    <p:sldId id="556" r:id="rId29"/>
    <p:sldId id="557" r:id="rId30"/>
    <p:sldId id="558" r:id="rId31"/>
    <p:sldId id="559" r:id="rId32"/>
    <p:sldId id="560" r:id="rId33"/>
    <p:sldId id="561" r:id="rId34"/>
    <p:sldId id="562" r:id="rId35"/>
    <p:sldId id="563" r:id="rId36"/>
    <p:sldId id="564" r:id="rId37"/>
    <p:sldId id="565" r:id="rId38"/>
    <p:sldId id="566" r:id="rId39"/>
    <p:sldId id="567" r:id="rId40"/>
    <p:sldId id="568" r:id="rId41"/>
    <p:sldId id="569" r:id="rId42"/>
    <p:sldId id="570" r:id="rId43"/>
    <p:sldId id="571" r:id="rId44"/>
    <p:sldId id="572" r:id="rId45"/>
    <p:sldId id="573" r:id="rId46"/>
    <p:sldId id="574" r:id="rId47"/>
    <p:sldId id="597" r:id="rId48"/>
    <p:sldId id="598" r:id="rId49"/>
    <p:sldId id="604" r:id="rId50"/>
    <p:sldId id="575" r:id="rId51"/>
    <p:sldId id="600" r:id="rId52"/>
    <p:sldId id="576" r:id="rId53"/>
    <p:sldId id="601" r:id="rId54"/>
    <p:sldId id="602" r:id="rId55"/>
    <p:sldId id="605" r:id="rId56"/>
    <p:sldId id="577" r:id="rId57"/>
    <p:sldId id="578" r:id="rId58"/>
    <p:sldId id="587" r:id="rId59"/>
    <p:sldId id="589" r:id="rId60"/>
    <p:sldId id="590" r:id="rId61"/>
    <p:sldId id="591" r:id="rId62"/>
    <p:sldId id="592" r:id="rId63"/>
    <p:sldId id="593" r:id="rId64"/>
    <p:sldId id="594" r:id="rId65"/>
    <p:sldId id="596" r:id="rId66"/>
    <p:sldId id="579" r:id="rId67"/>
    <p:sldId id="580" r:id="rId68"/>
    <p:sldId id="586" r:id="rId69"/>
    <p:sldId id="585" r:id="rId70"/>
    <p:sldId id="583" r:id="rId71"/>
    <p:sldId id="584" r:id="rId72"/>
    <p:sldId id="581" r:id="rId73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0" autoAdjust="0"/>
    <p:restoredTop sz="94660"/>
  </p:normalViewPr>
  <p:slideViewPr>
    <p:cSldViewPr>
      <p:cViewPr varScale="1">
        <p:scale>
          <a:sx n="85" d="100"/>
          <a:sy n="85" d="100"/>
        </p:scale>
        <p:origin x="12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50587-2E81-4B3D-89A3-A559B2B43117}" type="datetimeFigureOut">
              <a:rPr lang="en-IE" smtClean="0"/>
              <a:t>25/04/2016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D8E72-096B-45D5-9D3B-19867CFD3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673410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E300012-02A5-4B9A-BBBE-ECC937BD1D5A}" type="datetimeFigureOut">
              <a:rPr lang="en-IE" smtClean="0"/>
              <a:t>25/04/2016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04E58D3-AE56-4AF7-BFDD-CAD04963A4E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6869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8B71E-15F9-45CD-9B78-DE80BE17D555}" type="slidenum">
              <a:rPr lang="en-IE" smtClean="0"/>
              <a:t>36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6800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8B71E-15F9-45CD-9B78-DE80BE17D555}" type="slidenum">
              <a:rPr lang="en-IE" smtClean="0"/>
              <a:t>37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6800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hyperlink" Target="https://nutch.apach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://en.wikipedia.org/wiki/Ryan_Coogl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Drama_film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yan_Coogler" TargetMode="External"/><Relationship Id="rId2" Type="http://schemas.openxmlformats.org/officeDocument/2006/relationships/hyperlink" Target="http://en.wikipedia.org/wiki/Drama_film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CC5212-1</a:t>
            </a:r>
            <a:br>
              <a:rPr lang="es-ES" b="1" dirty="0" smtClean="0"/>
            </a:br>
            <a:r>
              <a:rPr lang="en-IE" b="1" cap="small" dirty="0" err="1"/>
              <a:t>Procesamiento</a:t>
            </a:r>
            <a:r>
              <a:rPr lang="en-IE" b="1" cap="small" dirty="0"/>
              <a:t> </a:t>
            </a:r>
            <a:r>
              <a:rPr lang="en-IE" b="1" cap="small" dirty="0" err="1"/>
              <a:t>Masivo</a:t>
            </a:r>
            <a:r>
              <a:rPr lang="en-IE" b="1" cap="small" dirty="0"/>
              <a:t> de </a:t>
            </a:r>
            <a:r>
              <a:rPr lang="en-IE" b="1" cap="small" dirty="0" err="1"/>
              <a:t>Datos</a:t>
            </a:r>
            <a:r>
              <a:rPr lang="en-IE" b="1" cap="small" dirty="0"/>
              <a:t/>
            </a:r>
            <a:br>
              <a:rPr lang="en-IE" b="1" cap="small" dirty="0"/>
            </a:br>
            <a:r>
              <a:rPr lang="en-IE" b="1" cap="small" dirty="0" err="1" smtClean="0"/>
              <a:t>Otoño</a:t>
            </a:r>
            <a:r>
              <a:rPr lang="en-IE" b="1" cap="small" dirty="0" smtClean="0"/>
              <a:t> </a:t>
            </a:r>
            <a:r>
              <a:rPr lang="es-ES" b="1" dirty="0" smtClean="0"/>
              <a:t>2016</a:t>
            </a: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" b="1" dirty="0" err="1" smtClean="0"/>
              <a:t>Lecture</a:t>
            </a:r>
            <a:r>
              <a:rPr lang="es-ES" b="1" dirty="0" smtClean="0"/>
              <a:t> 7: </a:t>
            </a:r>
            <a:r>
              <a:rPr lang="es-ES" b="1" dirty="0" err="1" smtClean="0"/>
              <a:t>Information</a:t>
            </a:r>
            <a:r>
              <a:rPr lang="es-ES" b="1" dirty="0" smtClean="0"/>
              <a:t> </a:t>
            </a:r>
            <a:r>
              <a:rPr lang="es-ES" b="1" dirty="0" err="1" smtClean="0"/>
              <a:t>Retrieval</a:t>
            </a:r>
            <a:r>
              <a:rPr lang="es-ES" b="1" dirty="0" smtClean="0"/>
              <a:t> I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00600"/>
            <a:ext cx="6400800" cy="1295400"/>
          </a:xfrm>
        </p:spPr>
        <p:txBody>
          <a:bodyPr/>
          <a:lstStyle/>
          <a:p>
            <a:r>
              <a:rPr lang="en-IE" dirty="0" smtClean="0"/>
              <a:t>Aidan Hogan</a:t>
            </a:r>
          </a:p>
          <a:p>
            <a:r>
              <a:rPr lang="en-IE" dirty="0" smtClean="0"/>
              <a:t>aidhog@gmail.com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8971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Data Retrieval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038600" cy="4876800"/>
          </a:xfrm>
        </p:spPr>
        <p:txBody>
          <a:bodyPr>
            <a:normAutofit lnSpcReduction="10000"/>
          </a:bodyPr>
          <a:lstStyle/>
          <a:p>
            <a:r>
              <a:rPr lang="en-IE" dirty="0" smtClean="0"/>
              <a:t>Retrieval over “structured data”</a:t>
            </a:r>
          </a:p>
          <a:p>
            <a:endParaRPr lang="en-IE" dirty="0" smtClean="0"/>
          </a:p>
          <a:p>
            <a:r>
              <a:rPr lang="en-IE" dirty="0" smtClean="0"/>
              <a:t>Typical of databases</a:t>
            </a:r>
          </a:p>
          <a:p>
            <a:pPr lvl="1"/>
            <a:r>
              <a:rPr lang="en-IE" dirty="0" smtClean="0">
                <a:solidFill>
                  <a:schemeClr val="accent6">
                    <a:lumMod val="75000"/>
                  </a:schemeClr>
                </a:solidFill>
              </a:rPr>
              <a:t>I </a:t>
            </a:r>
            <a:r>
              <a:rPr lang="en-IE" dirty="0" smtClean="0"/>
              <a:t>is a dataset, e.g., a set of relations</a:t>
            </a:r>
          </a:p>
          <a:p>
            <a:pPr lvl="1"/>
            <a:r>
              <a:rPr lang="en-IE" dirty="0" smtClean="0">
                <a:solidFill>
                  <a:srgbClr val="00B050"/>
                </a:solidFill>
              </a:rPr>
              <a:t>Q</a:t>
            </a:r>
            <a:r>
              <a:rPr lang="en-IE" dirty="0" smtClean="0"/>
              <a:t> is a structured query, e.g., SQL</a:t>
            </a:r>
          </a:p>
          <a:p>
            <a:pPr lvl="1"/>
            <a:r>
              <a:rPr lang="en-IE" dirty="0" smtClean="0">
                <a:solidFill>
                  <a:srgbClr val="0070C0"/>
                </a:solidFill>
              </a:rPr>
              <a:t>R </a:t>
            </a:r>
            <a:r>
              <a:rPr lang="en-IE" dirty="0" smtClean="0"/>
              <a:t>is a list of tuples, possibly ordered</a:t>
            </a:r>
            <a:endParaRPr lang="en-IE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381000" y="6248400"/>
            <a:ext cx="8229600" cy="4191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None/>
            </a:pPr>
            <a:r>
              <a:rPr lang="en-IE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SELECT * FROM actor WHERE country = “Ireland” ORDER BY earnings;</a:t>
            </a:r>
          </a:p>
        </p:txBody>
      </p:sp>
      <p:pic>
        <p:nvPicPr>
          <p:cNvPr id="15362" name="Picture 2" descr="http://www.fishingforcustomers.com/wp-content/uploads/2011/07/databa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72762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03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Information Retrieval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038600" cy="5105400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Retrieval over “unstructured data” or textual data</a:t>
            </a:r>
          </a:p>
          <a:p>
            <a:endParaRPr lang="en-IE" dirty="0" smtClean="0"/>
          </a:p>
          <a:p>
            <a:r>
              <a:rPr lang="en-IE" dirty="0" smtClean="0"/>
              <a:t>Typical of web search</a:t>
            </a:r>
          </a:p>
          <a:p>
            <a:pPr lvl="1"/>
            <a:r>
              <a:rPr lang="en-IE" dirty="0" smtClean="0">
                <a:solidFill>
                  <a:schemeClr val="accent6">
                    <a:lumMod val="75000"/>
                  </a:schemeClr>
                </a:solidFill>
              </a:rPr>
              <a:t>I </a:t>
            </a:r>
            <a:r>
              <a:rPr lang="en-IE" dirty="0" smtClean="0"/>
              <a:t>is a set of text documents, e.g., web pages</a:t>
            </a:r>
          </a:p>
          <a:p>
            <a:pPr lvl="1"/>
            <a:r>
              <a:rPr lang="en-IE" dirty="0" smtClean="0">
                <a:solidFill>
                  <a:srgbClr val="00B050"/>
                </a:solidFill>
              </a:rPr>
              <a:t>Q</a:t>
            </a:r>
            <a:r>
              <a:rPr lang="en-IE" dirty="0" smtClean="0"/>
              <a:t> is a keyword query</a:t>
            </a:r>
          </a:p>
          <a:p>
            <a:pPr lvl="1"/>
            <a:r>
              <a:rPr lang="en-IE" dirty="0" smtClean="0">
                <a:solidFill>
                  <a:srgbClr val="0070C0"/>
                </a:solidFill>
              </a:rPr>
              <a:t>R </a:t>
            </a:r>
            <a:r>
              <a:rPr lang="en-IE" dirty="0" smtClean="0"/>
              <a:t>is a list of documents, e.g., relevant pages</a:t>
            </a:r>
            <a:endParaRPr lang="en-IE" dirty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828800"/>
            <a:ext cx="4762500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381000" y="6248400"/>
            <a:ext cx="8229600" cy="4191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“most famous Irish actors”</a:t>
            </a:r>
          </a:p>
        </p:txBody>
      </p:sp>
    </p:spTree>
    <p:extLst>
      <p:ext uri="{BB962C8B-B14F-4D97-AF65-F5344CB8AC3E}">
        <p14:creationId xmlns:p14="http://schemas.microsoft.com/office/powerpoint/2010/main" val="13234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WEB SEARCH/RETRIEVAL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5157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Inside Google</a:t>
            </a:r>
            <a:endParaRPr lang="en-IE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" y="1292923"/>
            <a:ext cx="7315257" cy="487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http://cdn0.tnwcdn.com/wp-content/blogs.dir/1/files/2013/03/google_nob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3" y="1295400"/>
            <a:ext cx="8971307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34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Google Architecture (ca. 1998)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b="1" u="sng" dirty="0" smtClean="0">
                <a:solidFill>
                  <a:srgbClr val="0070C0"/>
                </a:solidFill>
              </a:rPr>
              <a:t>Information Retrieval</a:t>
            </a:r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Crawling</a:t>
            </a:r>
          </a:p>
          <a:p>
            <a:r>
              <a:rPr lang="en-IE" dirty="0" smtClean="0"/>
              <a:t>Inverted indexing</a:t>
            </a:r>
          </a:p>
          <a:p>
            <a:r>
              <a:rPr lang="en-IE" dirty="0" smtClean="0"/>
              <a:t>PageRank</a:t>
            </a:r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IE"/>
          </a:p>
        </p:txBody>
      </p:sp>
      <p:pic>
        <p:nvPicPr>
          <p:cNvPr id="4" name="Picture 2" descr="http://infolab.stanford.edu/~backrub/ov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526" y="1524000"/>
            <a:ext cx="4226277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89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INFORMATION RETRIEVAL:</a:t>
            </a:r>
            <a:br>
              <a:rPr lang="en-IE" dirty="0" smtClean="0"/>
            </a:br>
            <a:r>
              <a:rPr lang="en-IE" dirty="0" smtClean="0"/>
              <a:t>CRAWLING</a:t>
            </a:r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510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How does Google know about the Web?</a:t>
            </a:r>
            <a:endParaRPr lang="en-IE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" y="1905000"/>
            <a:ext cx="9124406" cy="398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3200400"/>
            <a:ext cx="6037068" cy="28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57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/>
          <p:cNvSpPr txBox="1">
            <a:spLocks/>
          </p:cNvSpPr>
          <p:nvPr/>
        </p:nvSpPr>
        <p:spPr>
          <a:xfrm>
            <a:off x="493939" y="2362200"/>
            <a:ext cx="8229600" cy="43434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IE" sz="2200" dirty="0">
                <a:solidFill>
                  <a:schemeClr val="bg1"/>
                </a:solidFill>
                <a:sym typeface="Wingdings" panose="05000000000000000000" pitchFamily="2" charset="2"/>
              </a:rPr>
              <a:t>crawl(</a:t>
            </a:r>
            <a:r>
              <a:rPr lang="en-IE" sz="2200" b="1" dirty="0">
                <a:solidFill>
                  <a:schemeClr val="bg1"/>
                </a:solidFill>
                <a:sym typeface="Wingdings" panose="05000000000000000000" pitchFamily="2" charset="2"/>
              </a:rPr>
              <a:t>list</a:t>
            </a:r>
            <a:r>
              <a:rPr lang="en-IE" sz="22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IE" sz="2200" dirty="0" err="1">
                <a:solidFill>
                  <a:schemeClr val="bg1"/>
                </a:solidFill>
                <a:sym typeface="Wingdings" panose="05000000000000000000" pitchFamily="2" charset="2"/>
              </a:rPr>
              <a:t>seedUrls</a:t>
            </a:r>
            <a:r>
              <a:rPr lang="en-IE" sz="2200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  <a:p>
            <a:pPr marL="457200" lvl="1" indent="0">
              <a:buNone/>
            </a:pPr>
            <a:r>
              <a:rPr lang="en-IE" sz="18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frontier_i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= </a:t>
            </a:r>
            <a:r>
              <a:rPr lang="en-IE" sz="1800" dirty="0" err="1">
                <a:solidFill>
                  <a:schemeClr val="bg1"/>
                </a:solidFill>
                <a:sym typeface="Wingdings" panose="05000000000000000000" pitchFamily="2" charset="2"/>
              </a:rPr>
              <a:t>seedUrls</a:t>
            </a:r>
            <a:endParaRPr lang="en-IE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while(!</a:t>
            </a:r>
            <a:r>
              <a:rPr lang="en-IE" sz="18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frontier_i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 .</a:t>
            </a:r>
            <a:r>
              <a:rPr lang="en-IE" sz="18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isEmpty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())</a:t>
            </a:r>
            <a:endParaRPr lang="en-IE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new </a:t>
            </a:r>
            <a:r>
              <a:rPr lang="en-IE" sz="1800" b="1" dirty="0">
                <a:solidFill>
                  <a:schemeClr val="bg1"/>
                </a:solidFill>
                <a:sym typeface="Wingdings" panose="05000000000000000000" pitchFamily="2" charset="2"/>
              </a:rPr>
              <a:t>list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 frontier_i+1</a:t>
            </a: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for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IE" sz="1800" dirty="0" err="1">
                <a:solidFill>
                  <a:schemeClr val="bg1"/>
                </a:solidFill>
                <a:sym typeface="Wingdings" panose="05000000000000000000" pitchFamily="2" charset="2"/>
              </a:rPr>
              <a:t>url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 : </a:t>
            </a:r>
            <a:r>
              <a:rPr lang="en-IE" sz="1800" dirty="0" err="1">
                <a:solidFill>
                  <a:schemeClr val="bg1"/>
                </a:solidFill>
                <a:sym typeface="Wingdings" panose="05000000000000000000" pitchFamily="2" charset="2"/>
              </a:rPr>
              <a:t>frontier_i</a:t>
            </a:r>
            <a:endParaRPr lang="en-IE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	page 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= </a:t>
            </a:r>
            <a:r>
              <a:rPr lang="en-IE" sz="18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downloadPage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IE" sz="1800" dirty="0" err="1">
                <a:solidFill>
                  <a:schemeClr val="bg1"/>
                </a:solidFill>
                <a:sym typeface="Wingdings" panose="05000000000000000000" pitchFamily="2" charset="2"/>
              </a:rPr>
              <a:t>u</a:t>
            </a:r>
            <a:r>
              <a:rPr lang="en-IE" sz="18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rl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	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frontier_i+1.addAll(</a:t>
            </a:r>
            <a:r>
              <a:rPr lang="en-IE" sz="18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extractUrls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(page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))</a:t>
            </a: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	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store(page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i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++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990600"/>
          </a:xfrm>
        </p:spPr>
        <p:txBody>
          <a:bodyPr>
            <a:normAutofit/>
          </a:bodyPr>
          <a:lstStyle/>
          <a:p>
            <a:r>
              <a:rPr lang="en-IE" dirty="0" smtClean="0"/>
              <a:t>Download the Web. </a:t>
            </a:r>
            <a:r>
              <a:rPr lang="en-IE" dirty="0" smtClean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Crawling</a:t>
            </a:r>
            <a:endParaRPr lang="en-IE" dirty="0"/>
          </a:p>
        </p:txBody>
      </p:sp>
      <p:pic>
        <p:nvPicPr>
          <p:cNvPr id="1026" name="Picture 2" descr="http://arraymultimedia.in/blog/wp-content/uploads/2013/04/Tips-to-Get-Your-Website-Crawled-Fast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305" y="381001"/>
            <a:ext cx="155612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66800" y="6061982"/>
            <a:ext cx="6858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/>
              <a:t>What’s missing from this code?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15649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/>
          <p:cNvSpPr txBox="1">
            <a:spLocks/>
          </p:cNvSpPr>
          <p:nvPr/>
        </p:nvSpPr>
        <p:spPr>
          <a:xfrm>
            <a:off x="493939" y="2362200"/>
            <a:ext cx="8229600" cy="43434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IE" sz="2200" dirty="0">
                <a:solidFill>
                  <a:schemeClr val="bg1"/>
                </a:solidFill>
                <a:sym typeface="Wingdings" panose="05000000000000000000" pitchFamily="2" charset="2"/>
              </a:rPr>
              <a:t>crawl(</a:t>
            </a:r>
            <a:r>
              <a:rPr lang="en-IE" sz="2200" b="1" dirty="0">
                <a:solidFill>
                  <a:schemeClr val="bg1"/>
                </a:solidFill>
                <a:sym typeface="Wingdings" panose="05000000000000000000" pitchFamily="2" charset="2"/>
              </a:rPr>
              <a:t>list</a:t>
            </a:r>
            <a:r>
              <a:rPr lang="en-IE" sz="22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IE" sz="2200" dirty="0" err="1">
                <a:solidFill>
                  <a:schemeClr val="bg1"/>
                </a:solidFill>
                <a:sym typeface="Wingdings" panose="05000000000000000000" pitchFamily="2" charset="2"/>
              </a:rPr>
              <a:t>seedUrls</a:t>
            </a:r>
            <a:r>
              <a:rPr lang="en-IE" sz="2200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  <a:p>
            <a:pPr marL="457200" lvl="1" indent="0">
              <a:buNone/>
            </a:pPr>
            <a:r>
              <a:rPr lang="en-IE" sz="18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frontier_i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= </a:t>
            </a:r>
            <a:r>
              <a:rPr lang="en-IE" sz="18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seedUrls</a:t>
            </a:r>
            <a:endParaRPr lang="en-IE" sz="18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IE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new set </a:t>
            </a:r>
            <a:r>
              <a:rPr lang="en-IE" sz="1800" dirty="0" err="1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urlsSeen</a:t>
            </a:r>
            <a:endParaRPr lang="en-IE" sz="1800" dirty="0" smtClean="0">
              <a:solidFill>
                <a:schemeClr val="tx2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while(!</a:t>
            </a:r>
            <a:r>
              <a:rPr lang="en-IE" sz="1800" dirty="0" err="1">
                <a:solidFill>
                  <a:schemeClr val="bg1"/>
                </a:solidFill>
                <a:sym typeface="Wingdings" panose="05000000000000000000" pitchFamily="2" charset="2"/>
              </a:rPr>
              <a:t>frontier_i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 .</a:t>
            </a:r>
            <a:r>
              <a:rPr lang="en-IE" sz="1800" dirty="0" err="1">
                <a:solidFill>
                  <a:schemeClr val="bg1"/>
                </a:solidFill>
                <a:sym typeface="Wingdings" panose="05000000000000000000" pitchFamily="2" charset="2"/>
              </a:rPr>
              <a:t>isEmpty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())</a:t>
            </a: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new </a:t>
            </a:r>
            <a:r>
              <a:rPr lang="en-IE" sz="1800" b="1" dirty="0">
                <a:solidFill>
                  <a:schemeClr val="bg1"/>
                </a:solidFill>
                <a:sym typeface="Wingdings" panose="05000000000000000000" pitchFamily="2" charset="2"/>
              </a:rPr>
              <a:t>list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 frontier_i+1</a:t>
            </a: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for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IE" sz="1800" dirty="0" err="1">
                <a:solidFill>
                  <a:schemeClr val="bg1"/>
                </a:solidFill>
                <a:sym typeface="Wingdings" panose="05000000000000000000" pitchFamily="2" charset="2"/>
              </a:rPr>
              <a:t>url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 : </a:t>
            </a:r>
            <a:r>
              <a:rPr lang="en-IE" sz="1800" dirty="0" err="1">
                <a:solidFill>
                  <a:schemeClr val="bg1"/>
                </a:solidFill>
                <a:sym typeface="Wingdings" panose="05000000000000000000" pitchFamily="2" charset="2"/>
              </a:rPr>
              <a:t>frontier_i</a:t>
            </a:r>
            <a:endParaRPr lang="en-IE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	page 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= </a:t>
            </a:r>
            <a:r>
              <a:rPr lang="en-IE" sz="18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downloadPage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IE" sz="1800" dirty="0" err="1">
                <a:solidFill>
                  <a:schemeClr val="bg1"/>
                </a:solidFill>
                <a:sym typeface="Wingdings" panose="05000000000000000000" pitchFamily="2" charset="2"/>
              </a:rPr>
              <a:t>u</a:t>
            </a:r>
            <a:r>
              <a:rPr lang="en-IE" sz="18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rl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dirty="0" err="1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urlsSeen.add</a:t>
            </a:r>
            <a:r>
              <a:rPr lang="en-IE" sz="1800" dirty="0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IE" sz="1800" dirty="0" err="1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url</a:t>
            </a:r>
            <a:r>
              <a:rPr lang="en-IE" sz="1800" dirty="0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)</a:t>
            </a:r>
            <a:endParaRPr lang="en-IE" sz="1800" dirty="0">
              <a:solidFill>
                <a:schemeClr val="tx2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	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frontier_i+1.addAll(</a:t>
            </a:r>
            <a:r>
              <a:rPr lang="en-IE" sz="18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extractUrls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(page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r>
              <a:rPr lang="en-IE" sz="1800" dirty="0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.</a:t>
            </a:r>
            <a:r>
              <a:rPr lang="en-IE" sz="1800" dirty="0" err="1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removeAll</a:t>
            </a:r>
            <a:r>
              <a:rPr lang="en-IE" sz="1800" dirty="0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IE" sz="1800" dirty="0" err="1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urlsSeen</a:t>
            </a:r>
            <a:r>
              <a:rPr lang="en-IE" sz="1800" dirty="0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)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endParaRPr lang="en-IE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	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store(page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i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++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990600"/>
          </a:xfrm>
        </p:spPr>
        <p:txBody>
          <a:bodyPr>
            <a:normAutofit/>
          </a:bodyPr>
          <a:lstStyle/>
          <a:p>
            <a:r>
              <a:rPr lang="en-IE" dirty="0" smtClean="0"/>
              <a:t>Download the Web. </a:t>
            </a:r>
            <a:r>
              <a:rPr lang="en-IE" dirty="0" smtClean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Crawling: Avoid Cycles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1066800" y="6061982"/>
            <a:ext cx="6858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/>
              <a:t>What about the performance of this code?</a:t>
            </a:r>
            <a:endParaRPr lang="en-IE" sz="2400" dirty="0"/>
          </a:p>
        </p:txBody>
      </p:sp>
      <p:pic>
        <p:nvPicPr>
          <p:cNvPr id="7" name="Picture 2" descr="http://arraymultimedia.in/blog/wp-content/uploads/2013/04/Tips-to-Get-Your-Website-Crawled-Fast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305" y="381001"/>
            <a:ext cx="155612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89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Crawling: Catering for Slow Network</a:t>
            </a:r>
            <a:endParaRPr lang="en-IE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381000" y="1638300"/>
            <a:ext cx="8229600" cy="4191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page </a:t>
            </a:r>
            <a:r>
              <a:rPr lang="en-IE" sz="1800" b="1" dirty="0">
                <a:solidFill>
                  <a:srgbClr val="FF0000"/>
                </a:solidFill>
                <a:sym typeface="Wingdings" panose="05000000000000000000" pitchFamily="2" charset="2"/>
              </a:rPr>
              <a:t>= </a:t>
            </a:r>
            <a:r>
              <a:rPr lang="en-IE" sz="1800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downloadPage</a:t>
            </a:r>
            <a:r>
              <a:rPr lang="en-IE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lang="en-IE" sz="18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u</a:t>
            </a:r>
            <a:r>
              <a:rPr lang="en-IE" sz="1800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rl</a:t>
            </a:r>
            <a:r>
              <a:rPr lang="en-IE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71800"/>
            <a:ext cx="6325872" cy="223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95800" y="3429000"/>
            <a:ext cx="533400" cy="658018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190500" y="5410200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 smtClean="0">
                <a:solidFill>
                  <a:srgbClr val="FF0000"/>
                </a:solidFill>
              </a:rPr>
              <a:t>Majority of the time spent </a:t>
            </a:r>
            <a:r>
              <a:rPr lang="en-IE" sz="2400" b="1" dirty="0" smtClean="0">
                <a:solidFill>
                  <a:srgbClr val="FF0000"/>
                </a:solidFill>
              </a:rPr>
              <a:t>will </a:t>
            </a:r>
            <a:r>
              <a:rPr lang="en-IE" sz="2400" b="1" dirty="0" smtClean="0">
                <a:solidFill>
                  <a:srgbClr val="FF0000"/>
                </a:solidFill>
              </a:rPr>
              <a:t>be spent waiting for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 smtClean="0">
                <a:solidFill>
                  <a:srgbClr val="FF0000"/>
                </a:solidFill>
              </a:rPr>
              <a:t>Disk and CPU of crawling machine barely occupied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 smtClean="0">
                <a:solidFill>
                  <a:srgbClr val="FF0000"/>
                </a:solidFill>
              </a:rPr>
              <a:t>Bandwidth will not be maximised (stop / start)</a:t>
            </a:r>
            <a:endParaRPr lang="en-IE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42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866775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125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Crawling: Multi-threading Important</a:t>
            </a:r>
            <a:endParaRPr lang="en-IE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87407" y="1143000"/>
            <a:ext cx="8229600" cy="55626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IE" sz="2200" dirty="0">
                <a:solidFill>
                  <a:schemeClr val="bg1"/>
                </a:solidFill>
                <a:sym typeface="Wingdings" panose="05000000000000000000" pitchFamily="2" charset="2"/>
              </a:rPr>
              <a:t>crawl(</a:t>
            </a:r>
            <a:r>
              <a:rPr lang="en-IE" sz="2200" b="1" dirty="0">
                <a:solidFill>
                  <a:schemeClr val="bg1"/>
                </a:solidFill>
                <a:sym typeface="Wingdings" panose="05000000000000000000" pitchFamily="2" charset="2"/>
              </a:rPr>
              <a:t>list</a:t>
            </a:r>
            <a:r>
              <a:rPr lang="en-IE" sz="22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IE" sz="2200" dirty="0" err="1">
                <a:solidFill>
                  <a:schemeClr val="bg1"/>
                </a:solidFill>
                <a:sym typeface="Wingdings" panose="05000000000000000000" pitchFamily="2" charset="2"/>
              </a:rPr>
              <a:t>seedUrls</a:t>
            </a:r>
            <a:r>
              <a:rPr lang="en-IE" sz="2200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  <a:p>
            <a:pPr marL="457200" lvl="1" indent="0">
              <a:buNone/>
            </a:pPr>
            <a:r>
              <a:rPr lang="en-IE" sz="18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frontier_i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= </a:t>
            </a:r>
            <a:r>
              <a:rPr lang="en-IE" sz="18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seedUrls</a:t>
            </a:r>
            <a:endParaRPr lang="en-IE" sz="18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IE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new set </a:t>
            </a:r>
            <a:r>
              <a:rPr lang="en-IE" sz="1800" dirty="0" err="1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urlsSeen</a:t>
            </a:r>
            <a:endParaRPr lang="en-IE" sz="1800" dirty="0" smtClean="0">
              <a:solidFill>
                <a:schemeClr val="tx2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while(!</a:t>
            </a:r>
            <a:r>
              <a:rPr lang="en-IE" sz="1800" dirty="0" err="1">
                <a:solidFill>
                  <a:schemeClr val="bg1"/>
                </a:solidFill>
                <a:sym typeface="Wingdings" panose="05000000000000000000" pitchFamily="2" charset="2"/>
              </a:rPr>
              <a:t>frontier_i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 .</a:t>
            </a:r>
            <a:r>
              <a:rPr lang="en-IE" sz="1800" dirty="0" err="1">
                <a:solidFill>
                  <a:schemeClr val="bg1"/>
                </a:solidFill>
                <a:sym typeface="Wingdings" panose="05000000000000000000" pitchFamily="2" charset="2"/>
              </a:rPr>
              <a:t>isEmpty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())</a:t>
            </a: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new </a:t>
            </a:r>
            <a:r>
              <a:rPr lang="en-IE" sz="18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list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frontier_i+1</a:t>
            </a: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new </a:t>
            </a:r>
            <a:r>
              <a:rPr lang="en-IE" sz="18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list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threads</a:t>
            </a:r>
            <a:endParaRPr lang="en-IE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for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IE" sz="1800" dirty="0" err="1">
                <a:solidFill>
                  <a:schemeClr val="bg1"/>
                </a:solidFill>
                <a:sym typeface="Wingdings" panose="05000000000000000000" pitchFamily="2" charset="2"/>
              </a:rPr>
              <a:t>url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 : </a:t>
            </a:r>
            <a:r>
              <a:rPr lang="en-IE" sz="1800" dirty="0" err="1">
                <a:solidFill>
                  <a:schemeClr val="bg1"/>
                </a:solidFill>
                <a:sym typeface="Wingdings" panose="05000000000000000000" pitchFamily="2" charset="2"/>
              </a:rPr>
              <a:t>frontier_i</a:t>
            </a:r>
            <a:endParaRPr lang="en-IE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thread = new </a:t>
            </a:r>
            <a:r>
              <a:rPr lang="en-IE" sz="1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DownloadPageThread.run</a:t>
            </a:r>
            <a:r>
              <a:rPr lang="en-IE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(url,urlsSeen,fronter_i+1)</a:t>
            </a:r>
          </a:p>
          <a:p>
            <a:pPr marL="457200" lvl="1" indent="0">
              <a:buNone/>
            </a:pP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		</a:t>
            </a:r>
            <a:r>
              <a:rPr lang="en-IE" sz="1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threads.add</a:t>
            </a:r>
            <a:r>
              <a:rPr lang="en-IE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(thread)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threads.poll</a:t>
            </a:r>
            <a:r>
              <a:rPr lang="en-IE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()</a:t>
            </a: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i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++</a:t>
            </a:r>
          </a:p>
          <a:p>
            <a:pPr marL="57150" indent="0">
              <a:buNone/>
            </a:pPr>
            <a:r>
              <a:rPr lang="en-IE" sz="22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en-IE" sz="22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DownloadPageThread</a:t>
            </a:r>
            <a:r>
              <a:rPr lang="en-IE" sz="22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: run(url,urlsSeen,frontier_i+1)</a:t>
            </a:r>
          </a:p>
          <a:p>
            <a:pPr marL="457200" lvl="1" indent="0">
              <a:buNone/>
            </a:pPr>
            <a:r>
              <a:rPr lang="en-IE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 page </a:t>
            </a:r>
            <a:r>
              <a:rPr lang="en-IE" sz="1800" dirty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= </a:t>
            </a:r>
            <a:r>
              <a:rPr lang="en-IE" sz="1800" dirty="0" err="1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downloadPage</a:t>
            </a:r>
            <a:r>
              <a:rPr lang="en-IE" sz="1800" dirty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IE" sz="1800" dirty="0" err="1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url</a:t>
            </a:r>
            <a:r>
              <a:rPr lang="en-IE" sz="1800" dirty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marL="457200" lvl="1" indent="0">
              <a:buNone/>
            </a:pPr>
            <a:r>
              <a:rPr lang="en-IE" sz="18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 synchronised</a:t>
            </a:r>
            <a:r>
              <a:rPr lang="en-IE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: </a:t>
            </a:r>
            <a:r>
              <a:rPr lang="en-IE" sz="1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urlsSeen.add</a:t>
            </a:r>
            <a:r>
              <a:rPr lang="en-IE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IE" sz="1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url</a:t>
            </a:r>
            <a:r>
              <a:rPr lang="en-IE" sz="1800" dirty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marL="457200" lvl="1" indent="0">
              <a:buNone/>
            </a:pPr>
            <a:r>
              <a:rPr lang="en-IE" sz="18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 synchronised</a:t>
            </a:r>
            <a:r>
              <a:rPr lang="en-IE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: frontier_i+1.addAll(</a:t>
            </a:r>
            <a:r>
              <a:rPr lang="en-IE" sz="1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extractUrls</a:t>
            </a:r>
            <a:r>
              <a:rPr lang="en-IE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(page</a:t>
            </a:r>
            <a:r>
              <a:rPr lang="en-IE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).</a:t>
            </a:r>
            <a:r>
              <a:rPr lang="en-IE" sz="1800" dirty="0" err="1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removeAll</a:t>
            </a:r>
            <a:r>
              <a:rPr lang="en-IE" sz="1800" dirty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IE" sz="1800" dirty="0" err="1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urlsSeen</a:t>
            </a:r>
            <a:r>
              <a:rPr lang="en-IE" sz="1800" dirty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))</a:t>
            </a:r>
          </a:p>
          <a:p>
            <a:pPr marL="457200" lvl="1" indent="0">
              <a:buNone/>
            </a:pPr>
            <a:r>
              <a:rPr lang="en-IE" sz="18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 synchronised</a:t>
            </a:r>
            <a:r>
              <a:rPr lang="en-IE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: store(page</a:t>
            </a:r>
            <a:r>
              <a:rPr lang="en-IE" sz="1800" dirty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marL="57150" indent="0">
              <a:buNone/>
            </a:pPr>
            <a:endParaRPr lang="en-IE" sz="22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4141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Crawling: Multi-threading Important</a:t>
            </a:r>
            <a:endParaRPr lang="en-IE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523999"/>
            <a:ext cx="4452211" cy="4341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611" y="1484398"/>
            <a:ext cx="4413069" cy="4421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489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Crawling: Important to be Polite!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3545" y="1219200"/>
            <a:ext cx="8229600" cy="4876800"/>
          </a:xfrm>
        </p:spPr>
        <p:txBody>
          <a:bodyPr/>
          <a:lstStyle/>
          <a:p>
            <a:r>
              <a:rPr lang="en-IE" dirty="0" smtClean="0">
                <a:solidFill>
                  <a:srgbClr val="FF0000"/>
                </a:solidFill>
              </a:rPr>
              <a:t>(Distributed) Denial of Server Attack: (D)</a:t>
            </a:r>
            <a:r>
              <a:rPr lang="en-IE" dirty="0" err="1" smtClean="0">
                <a:solidFill>
                  <a:srgbClr val="FF0000"/>
                </a:solidFill>
              </a:rPr>
              <a:t>DoS</a:t>
            </a:r>
            <a:endParaRPr lang="en-IE" dirty="0">
              <a:solidFill>
                <a:srgbClr val="FF0000"/>
              </a:solidFill>
            </a:endParaRPr>
          </a:p>
        </p:txBody>
      </p:sp>
      <p:pic>
        <p:nvPicPr>
          <p:cNvPr id="4098" name="Picture 2" descr="http://upload.wikimedia.org/wikipedia/commons/c/c1/Print_creens_low_orbit_ion_cann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313511" cy="430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1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Crawling: Avoid (D)</a:t>
            </a:r>
            <a:r>
              <a:rPr lang="en-IE" dirty="0" err="1" smtClean="0"/>
              <a:t>DoSing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r>
              <a:rPr lang="en-IE" dirty="0" smtClean="0"/>
              <a:t>But more likely your IP range will be banned by the web-site (</a:t>
            </a:r>
            <a:r>
              <a:rPr lang="en-IE" dirty="0" err="1" smtClean="0"/>
              <a:t>DoS</a:t>
            </a:r>
            <a:r>
              <a:rPr lang="en-IE" dirty="0"/>
              <a:t> </a:t>
            </a:r>
            <a:r>
              <a:rPr lang="en-IE" dirty="0" smtClean="0"/>
              <a:t>attack)</a:t>
            </a:r>
            <a:endParaRPr lang="en-IE" dirty="0"/>
          </a:p>
        </p:txBody>
      </p:sp>
      <p:pic>
        <p:nvPicPr>
          <p:cNvPr id="7172" name="Picture 4" descr="Christopher Weatherh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69125"/>
            <a:ext cx="5295900" cy="331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169125"/>
            <a:ext cx="451485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62593" y="2546519"/>
            <a:ext cx="289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dirty="0">
                <a:solidFill>
                  <a:srgbClr val="FF0000"/>
                </a:solidFill>
                <a:effectLst>
                  <a:outerShdw blurRad="50800" dist="38100" dir="2700000" sx="101000" sy="101000" algn="tl" rotWithShape="0">
                    <a:schemeClr val="bg1">
                      <a:alpha val="80000"/>
                    </a:schemeClr>
                  </a:outerShdw>
                </a:effectLst>
              </a:rPr>
              <a:t> Christopher </a:t>
            </a:r>
            <a:r>
              <a:rPr lang="en-IE" sz="2400" b="1" dirty="0" err="1" smtClean="0">
                <a:solidFill>
                  <a:srgbClr val="FF0000"/>
                </a:solidFill>
                <a:effectLst>
                  <a:outerShdw blurRad="50800" dist="38100" dir="2700000" sx="101000" sy="101000" algn="tl" rotWithShape="0">
                    <a:schemeClr val="bg1">
                      <a:alpha val="80000"/>
                    </a:schemeClr>
                  </a:outerShdw>
                </a:effectLst>
              </a:rPr>
              <a:t>Weatherhead</a:t>
            </a:r>
            <a:endParaRPr lang="en-IE" sz="2400" b="1" dirty="0" smtClean="0">
              <a:solidFill>
                <a:srgbClr val="FF0000"/>
              </a:solidFill>
              <a:effectLst>
                <a:outerShdw blurRad="50800" dist="38100" dir="2700000" sx="101000" sy="101000" algn="tl" rotWithShape="0">
                  <a:schemeClr val="bg1">
                    <a:alpha val="80000"/>
                  </a:schemeClr>
                </a:outerShdw>
              </a:effectLst>
            </a:endParaRPr>
          </a:p>
          <a:p>
            <a:pPr algn="ctr"/>
            <a:endParaRPr lang="en-IE" sz="2400" b="1" dirty="0" smtClean="0">
              <a:solidFill>
                <a:srgbClr val="FF0000"/>
              </a:solidFill>
              <a:effectLst>
                <a:outerShdw blurRad="50800" dist="38100" dir="2700000" sx="101000" sy="101000" algn="tl" rotWithShape="0">
                  <a:schemeClr val="bg1">
                    <a:alpha val="80000"/>
                  </a:schemeClr>
                </a:outerShdw>
              </a:effectLst>
            </a:endParaRPr>
          </a:p>
          <a:p>
            <a:pPr algn="ctr"/>
            <a:r>
              <a:rPr lang="en-IE" sz="2400" b="1" dirty="0" smtClean="0">
                <a:solidFill>
                  <a:srgbClr val="FF0000"/>
                </a:solidFill>
                <a:effectLst>
                  <a:outerShdw blurRad="50800" dist="38100" dir="2700000" sx="101000" sy="101000" algn="tl" rotWithShape="0">
                    <a:schemeClr val="bg1">
                      <a:alpha val="80000"/>
                    </a:schemeClr>
                  </a:outerShdw>
                </a:effectLst>
              </a:rPr>
              <a:t>Imprisoned for 18 months!</a:t>
            </a:r>
          </a:p>
        </p:txBody>
      </p:sp>
    </p:spTree>
    <p:extLst>
      <p:ext uri="{BB962C8B-B14F-4D97-AF65-F5344CB8AC3E}">
        <p14:creationId xmlns:p14="http://schemas.microsoft.com/office/powerpoint/2010/main" val="361383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Crawling: Web-site Scheduler</a:t>
            </a:r>
            <a:endParaRPr lang="en-IE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87407" y="1143000"/>
            <a:ext cx="8229600" cy="55626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IE" sz="2200" dirty="0">
                <a:solidFill>
                  <a:schemeClr val="bg1"/>
                </a:solidFill>
                <a:sym typeface="Wingdings" panose="05000000000000000000" pitchFamily="2" charset="2"/>
              </a:rPr>
              <a:t>crawl(</a:t>
            </a:r>
            <a:r>
              <a:rPr lang="en-IE" sz="2200" b="1" dirty="0">
                <a:solidFill>
                  <a:schemeClr val="bg1"/>
                </a:solidFill>
                <a:sym typeface="Wingdings" panose="05000000000000000000" pitchFamily="2" charset="2"/>
              </a:rPr>
              <a:t>list</a:t>
            </a:r>
            <a:r>
              <a:rPr lang="en-IE" sz="22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IE" sz="2200" dirty="0" err="1">
                <a:solidFill>
                  <a:schemeClr val="bg1"/>
                </a:solidFill>
                <a:sym typeface="Wingdings" panose="05000000000000000000" pitchFamily="2" charset="2"/>
              </a:rPr>
              <a:t>seedUrls</a:t>
            </a:r>
            <a:r>
              <a:rPr lang="en-IE" sz="2200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  <a:p>
            <a:pPr marL="457200" lvl="1" indent="0">
              <a:buNone/>
            </a:pPr>
            <a:r>
              <a:rPr lang="en-IE" sz="18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frontier_i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= </a:t>
            </a:r>
            <a:r>
              <a:rPr lang="en-IE" sz="18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seedUrls</a:t>
            </a:r>
            <a:endParaRPr lang="en-IE" sz="18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IE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new set </a:t>
            </a:r>
            <a:r>
              <a:rPr lang="en-IE" sz="1800" dirty="0" err="1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urlsSeen</a:t>
            </a:r>
            <a:endParaRPr lang="en-IE" sz="1800" dirty="0" smtClean="0">
              <a:solidFill>
                <a:schemeClr val="tx2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while(!</a:t>
            </a:r>
            <a:r>
              <a:rPr lang="en-IE" sz="1800" dirty="0" err="1">
                <a:solidFill>
                  <a:schemeClr val="bg1"/>
                </a:solidFill>
                <a:sym typeface="Wingdings" panose="05000000000000000000" pitchFamily="2" charset="2"/>
              </a:rPr>
              <a:t>frontier_i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 .</a:t>
            </a:r>
            <a:r>
              <a:rPr lang="en-IE" sz="1800" dirty="0" err="1">
                <a:solidFill>
                  <a:schemeClr val="bg1"/>
                </a:solidFill>
                <a:sym typeface="Wingdings" panose="05000000000000000000" pitchFamily="2" charset="2"/>
              </a:rPr>
              <a:t>isEmpty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())</a:t>
            </a: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new </a:t>
            </a:r>
            <a:r>
              <a:rPr lang="en-IE" sz="1800" b="1" dirty="0">
                <a:solidFill>
                  <a:schemeClr val="bg1"/>
                </a:solidFill>
                <a:sym typeface="Wingdings" panose="05000000000000000000" pitchFamily="2" charset="2"/>
              </a:rPr>
              <a:t>list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frontier_i+1</a:t>
            </a: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new list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 threads</a:t>
            </a:r>
            <a:endParaRPr lang="en-IE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for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IE" sz="1800" dirty="0" err="1">
                <a:solidFill>
                  <a:schemeClr val="bg1"/>
                </a:solidFill>
                <a:sym typeface="Wingdings" panose="05000000000000000000" pitchFamily="2" charset="2"/>
              </a:rPr>
              <a:t>url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 : </a:t>
            </a:r>
            <a:r>
              <a:rPr lang="en-IE" sz="1800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schedule(</a:t>
            </a:r>
            <a:r>
              <a:rPr lang="en-IE" sz="18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frontier_i</a:t>
            </a:r>
            <a:r>
              <a:rPr lang="en-IE" sz="1800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) #maximise time between two pages on one site</a:t>
            </a:r>
            <a:endParaRPr lang="en-IE" sz="1800" dirty="0">
              <a:solidFill>
                <a:schemeClr val="accent6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thread = new </a:t>
            </a:r>
            <a:r>
              <a:rPr lang="en-IE" sz="1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DownloadPageThread.run</a:t>
            </a:r>
            <a:r>
              <a:rPr lang="en-IE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(url,urlsSeen,fronter_i+1)</a:t>
            </a:r>
          </a:p>
          <a:p>
            <a:pPr marL="457200" lvl="1" indent="0">
              <a:buNone/>
            </a:pP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		</a:t>
            </a:r>
            <a:r>
              <a:rPr lang="en-IE" sz="1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threads.add</a:t>
            </a:r>
            <a:r>
              <a:rPr lang="en-IE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(thread)</a:t>
            </a: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threads.poll</a:t>
            </a:r>
            <a:r>
              <a:rPr lang="en-IE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()</a:t>
            </a:r>
          </a:p>
          <a:p>
            <a:pPr marL="457200" lvl="1" indent="0">
              <a:buNone/>
            </a:pPr>
            <a:r>
              <a:rPr lang="en-IE" sz="18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18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i</a:t>
            </a:r>
            <a:r>
              <a:rPr lang="en-IE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++</a:t>
            </a:r>
          </a:p>
          <a:p>
            <a:pPr marL="57150" indent="0">
              <a:buNone/>
            </a:pPr>
            <a:r>
              <a:rPr lang="en-IE" sz="22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en-IE" sz="22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DownloadPageThread</a:t>
            </a:r>
            <a:r>
              <a:rPr lang="en-IE" sz="22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: run(url,urlsSeen,frontier_i+1)</a:t>
            </a:r>
          </a:p>
          <a:p>
            <a:pPr marL="457200" lvl="1" indent="0">
              <a:buNone/>
            </a:pPr>
            <a:r>
              <a:rPr lang="en-IE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 page </a:t>
            </a:r>
            <a:r>
              <a:rPr lang="en-IE" sz="1800" dirty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= </a:t>
            </a:r>
            <a:r>
              <a:rPr lang="en-IE" sz="1800" dirty="0" err="1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downloadPage</a:t>
            </a:r>
            <a:r>
              <a:rPr lang="en-IE" sz="1800" dirty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IE" sz="1800" dirty="0" err="1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url</a:t>
            </a:r>
            <a:r>
              <a:rPr lang="en-IE" sz="1800" dirty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marL="457200" lvl="1" indent="0">
              <a:buNone/>
            </a:pPr>
            <a:r>
              <a:rPr lang="en-IE" sz="18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 synchronised</a:t>
            </a:r>
            <a:r>
              <a:rPr lang="en-IE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: </a:t>
            </a:r>
            <a:r>
              <a:rPr lang="en-IE" sz="1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urlsSeen.add</a:t>
            </a:r>
            <a:r>
              <a:rPr lang="en-IE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IE" sz="1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url</a:t>
            </a:r>
            <a:r>
              <a:rPr lang="en-IE" sz="1800" dirty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marL="457200" lvl="1" indent="0">
              <a:buNone/>
            </a:pPr>
            <a:r>
              <a:rPr lang="en-IE" sz="18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 synchronised</a:t>
            </a:r>
            <a:r>
              <a:rPr lang="en-IE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: frontier_i+1.addAll(</a:t>
            </a:r>
            <a:r>
              <a:rPr lang="en-IE" sz="1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extractUrls</a:t>
            </a:r>
            <a:r>
              <a:rPr lang="en-IE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(page</a:t>
            </a:r>
            <a:r>
              <a:rPr lang="en-IE" sz="1800" dirty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) .</a:t>
            </a:r>
            <a:r>
              <a:rPr lang="en-IE" sz="1800" dirty="0" err="1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removeAll</a:t>
            </a:r>
            <a:r>
              <a:rPr lang="en-IE" sz="1800" dirty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IE" sz="1800" dirty="0" err="1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urlsSeen</a:t>
            </a:r>
            <a:r>
              <a:rPr lang="en-IE" sz="1800" dirty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))</a:t>
            </a:r>
          </a:p>
          <a:p>
            <a:pPr marL="457200" lvl="1" indent="0">
              <a:buNone/>
            </a:pPr>
            <a:r>
              <a:rPr lang="en-IE" sz="18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 synchronised</a:t>
            </a:r>
            <a:r>
              <a:rPr lang="en-IE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: store(page</a:t>
            </a:r>
            <a:r>
              <a:rPr lang="en-IE" sz="1800" dirty="0">
                <a:solidFill>
                  <a:schemeClr val="accent3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marL="57150" indent="0">
              <a:buNone/>
            </a:pPr>
            <a:endParaRPr lang="en-IE" sz="22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09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Robots Exclusion Protocol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 smtClean="0"/>
              <a:t>http://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website.com</a:t>
            </a:r>
            <a:r>
              <a:rPr lang="en-IE" dirty="0" smtClean="0"/>
              <a:t>/robots.txt</a:t>
            </a:r>
          </a:p>
          <a:p>
            <a:pPr marL="0" indent="0">
              <a:buNone/>
            </a:pPr>
            <a:endParaRPr lang="en-IE" dirty="0" smtClean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533400" y="2057400"/>
            <a:ext cx="8229600" cy="8382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IE" sz="2200" dirty="0" smtClean="0">
                <a:solidFill>
                  <a:schemeClr val="accent6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User-agent</a:t>
            </a:r>
            <a:r>
              <a:rPr lang="en-IE" sz="2200" dirty="0" smtClean="0">
                <a:solidFill>
                  <a:schemeClr val="bg1"/>
                </a:solidFill>
                <a:sym typeface="Wingdings" panose="05000000000000000000" pitchFamily="2" charset="2"/>
              </a:rPr>
              <a:t>: *</a:t>
            </a:r>
          </a:p>
          <a:p>
            <a:pPr marL="57150" indent="0">
              <a:buNone/>
            </a:pPr>
            <a:r>
              <a:rPr lang="en-IE" sz="2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Disallow</a:t>
            </a:r>
            <a:r>
              <a:rPr lang="en-IE" sz="2200" dirty="0" smtClean="0">
                <a:solidFill>
                  <a:schemeClr val="bg1"/>
                </a:solidFill>
                <a:sym typeface="Wingdings" panose="05000000000000000000" pitchFamily="2" charset="2"/>
              </a:rPr>
              <a:t>: /</a:t>
            </a:r>
            <a:endParaRPr lang="en-IE" sz="22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00200" y="28956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No bots allowed on the website.</a:t>
            </a:r>
            <a:endParaRPr lang="en-IE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533400" y="3505200"/>
            <a:ext cx="8229600" cy="12954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IE" sz="2200" dirty="0" smtClean="0">
                <a:solidFill>
                  <a:schemeClr val="accent6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User-agent</a:t>
            </a:r>
            <a:r>
              <a:rPr lang="en-IE" sz="2200" dirty="0" smtClean="0">
                <a:solidFill>
                  <a:schemeClr val="bg1"/>
                </a:solidFill>
                <a:sym typeface="Wingdings" panose="05000000000000000000" pitchFamily="2" charset="2"/>
              </a:rPr>
              <a:t>: *</a:t>
            </a:r>
          </a:p>
          <a:p>
            <a:pPr marL="57150" indent="0">
              <a:buNone/>
            </a:pPr>
            <a:r>
              <a:rPr lang="en-IE" sz="2200" dirty="0">
                <a:solidFill>
                  <a:srgbClr val="FF0000"/>
                </a:solidFill>
                <a:sym typeface="Wingdings" panose="05000000000000000000" pitchFamily="2" charset="2"/>
              </a:rPr>
              <a:t>Disallow: </a:t>
            </a:r>
            <a:r>
              <a:rPr lang="en-IE" sz="2200" dirty="0" smtClean="0">
                <a:solidFill>
                  <a:schemeClr val="bg1"/>
                </a:solidFill>
                <a:sym typeface="Wingdings" panose="05000000000000000000" pitchFamily="2" charset="2"/>
              </a:rPr>
              <a:t>/user/</a:t>
            </a:r>
            <a:endParaRPr lang="en-IE" sz="22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en-IE" sz="2200" dirty="0">
                <a:solidFill>
                  <a:srgbClr val="FF0000"/>
                </a:solidFill>
                <a:sym typeface="Wingdings" panose="05000000000000000000" pitchFamily="2" charset="2"/>
              </a:rPr>
              <a:t>Disallow: </a:t>
            </a:r>
            <a:r>
              <a:rPr lang="en-IE" sz="2200" dirty="0" smtClean="0">
                <a:solidFill>
                  <a:schemeClr val="bg1"/>
                </a:solidFill>
                <a:sym typeface="Wingdings" panose="05000000000000000000" pitchFamily="2" charset="2"/>
              </a:rPr>
              <a:t>/main/login.html</a:t>
            </a:r>
            <a:endParaRPr lang="en-IE" sz="22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00200" y="49530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No bots allowed in /user/ sub-folder or login page.</a:t>
            </a:r>
            <a:endParaRPr lang="en-IE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20337" y="5562600"/>
            <a:ext cx="8229600" cy="8382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IE" sz="2200" dirty="0" smtClean="0">
                <a:solidFill>
                  <a:schemeClr val="accent6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User-agent</a:t>
            </a:r>
            <a:r>
              <a:rPr lang="en-IE" sz="2200" dirty="0">
                <a:solidFill>
                  <a:schemeClr val="bg1"/>
                </a:solidFill>
                <a:sym typeface="Wingdings" panose="05000000000000000000" pitchFamily="2" charset="2"/>
              </a:rPr>
              <a:t>: </a:t>
            </a:r>
            <a:r>
              <a:rPr lang="en-IE" sz="2200" dirty="0" err="1">
                <a:solidFill>
                  <a:schemeClr val="bg1"/>
                </a:solidFill>
                <a:sym typeface="Wingdings" panose="05000000000000000000" pitchFamily="2" charset="2"/>
              </a:rPr>
              <a:t>googlebot</a:t>
            </a:r>
            <a:endParaRPr lang="en-IE" sz="22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en-IE" sz="2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Disallow</a:t>
            </a:r>
            <a:r>
              <a:rPr lang="en-IE" sz="2200" dirty="0" smtClean="0">
                <a:solidFill>
                  <a:schemeClr val="bg1"/>
                </a:solidFill>
                <a:sym typeface="Wingdings" panose="05000000000000000000" pitchFamily="2" charset="2"/>
              </a:rPr>
              <a:t>: /</a:t>
            </a:r>
            <a:endParaRPr lang="en-IE" sz="22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7137" y="64008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Ban only the bot with “user-agent” </a:t>
            </a:r>
            <a:r>
              <a:rPr lang="en-IE" dirty="0" err="1" smtClean="0"/>
              <a:t>googlebot</a:t>
            </a:r>
            <a:r>
              <a:rPr lang="en-IE" dirty="0" smtClean="0"/>
              <a:t>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2828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Robots Exclusion Protocol (non-standard)</a:t>
            </a:r>
            <a:endParaRPr lang="en-IE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533400" y="1219200"/>
            <a:ext cx="8229600" cy="8382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IE" sz="2200" dirty="0" smtClean="0">
                <a:solidFill>
                  <a:schemeClr val="accent6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User-agent</a:t>
            </a:r>
            <a:r>
              <a:rPr lang="en-IE" sz="2200" dirty="0">
                <a:solidFill>
                  <a:schemeClr val="bg1"/>
                </a:solidFill>
                <a:sym typeface="Wingdings" panose="05000000000000000000" pitchFamily="2" charset="2"/>
              </a:rPr>
              <a:t>: </a:t>
            </a:r>
            <a:r>
              <a:rPr lang="en-IE" sz="2200" dirty="0" err="1">
                <a:solidFill>
                  <a:schemeClr val="bg1"/>
                </a:solidFill>
                <a:sym typeface="Wingdings" panose="05000000000000000000" pitchFamily="2" charset="2"/>
              </a:rPr>
              <a:t>googlebot</a:t>
            </a:r>
            <a:endParaRPr lang="en-IE" sz="22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en-IE" sz="2200" dirty="0" smtClean="0">
                <a:solidFill>
                  <a:srgbClr val="0070C0"/>
                </a:solidFill>
                <a:sym typeface="Wingdings" panose="05000000000000000000" pitchFamily="2" charset="2"/>
              </a:rPr>
              <a:t>Crawl-delay</a:t>
            </a:r>
            <a:r>
              <a:rPr lang="en-IE" sz="2200" dirty="0" smtClean="0">
                <a:solidFill>
                  <a:schemeClr val="bg1"/>
                </a:solidFill>
                <a:sym typeface="Wingdings" panose="05000000000000000000" pitchFamily="2" charset="2"/>
              </a:rPr>
              <a:t>: 10</a:t>
            </a:r>
            <a:endParaRPr lang="en-IE" sz="22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76400" y="20574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Tell the </a:t>
            </a:r>
            <a:r>
              <a:rPr lang="en-IE" dirty="0" err="1" smtClean="0"/>
              <a:t>googlebot</a:t>
            </a:r>
            <a:r>
              <a:rPr lang="en-IE" dirty="0" smtClean="0"/>
              <a:t> to only crawl a page from this host no more than once every 10 seconds.</a:t>
            </a:r>
            <a:endParaRPr lang="en-IE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33400" y="3059668"/>
            <a:ext cx="8229600" cy="13716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IE" sz="2200" dirty="0" smtClean="0">
                <a:solidFill>
                  <a:schemeClr val="accent6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User-agent</a:t>
            </a:r>
            <a:r>
              <a:rPr lang="en-IE" sz="2200" dirty="0">
                <a:solidFill>
                  <a:schemeClr val="bg1"/>
                </a:solidFill>
                <a:sym typeface="Wingdings" panose="05000000000000000000" pitchFamily="2" charset="2"/>
              </a:rPr>
              <a:t>: </a:t>
            </a:r>
            <a:r>
              <a:rPr lang="en-IE" sz="2200" dirty="0" smtClean="0">
                <a:solidFill>
                  <a:schemeClr val="bg1"/>
                </a:solidFill>
                <a:sym typeface="Wingdings" panose="05000000000000000000" pitchFamily="2" charset="2"/>
              </a:rPr>
              <a:t>*</a:t>
            </a:r>
          </a:p>
          <a:p>
            <a:pPr marL="57150" indent="0">
              <a:buNone/>
            </a:pPr>
            <a:r>
              <a:rPr lang="en-IE" sz="2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Disallow</a:t>
            </a:r>
            <a:r>
              <a:rPr lang="en-IE" sz="2200" dirty="0" smtClean="0">
                <a:solidFill>
                  <a:schemeClr val="bg1"/>
                </a:solidFill>
                <a:sym typeface="Wingdings" panose="05000000000000000000" pitchFamily="2" charset="2"/>
              </a:rPr>
              <a:t>: /</a:t>
            </a:r>
          </a:p>
          <a:p>
            <a:pPr marL="57150" indent="0">
              <a:buNone/>
            </a:pPr>
            <a:r>
              <a:rPr lang="en-IE" sz="2200" dirty="0" smtClean="0">
                <a:solidFill>
                  <a:srgbClr val="92D050"/>
                </a:solidFill>
                <a:sym typeface="Wingdings" panose="05000000000000000000" pitchFamily="2" charset="2"/>
              </a:rPr>
              <a:t>Allow</a:t>
            </a:r>
            <a:r>
              <a:rPr lang="en-IE" sz="2200" dirty="0" smtClean="0">
                <a:solidFill>
                  <a:schemeClr val="bg1"/>
                </a:solidFill>
                <a:sym typeface="Wingdings" panose="05000000000000000000" pitchFamily="2" charset="2"/>
              </a:rPr>
              <a:t>: /public/</a:t>
            </a:r>
            <a:endParaRPr lang="en-IE" sz="22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6400" y="4431268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Ban everything but the /public/ folder for all agents</a:t>
            </a:r>
            <a:endParaRPr lang="en-IE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526869" y="5257800"/>
            <a:ext cx="8229600" cy="86678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IE" sz="2200" dirty="0" smtClean="0">
                <a:solidFill>
                  <a:schemeClr val="accent6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User-agent</a:t>
            </a:r>
            <a:r>
              <a:rPr lang="en-IE" sz="2200" dirty="0">
                <a:solidFill>
                  <a:schemeClr val="bg1"/>
                </a:solidFill>
                <a:sym typeface="Wingdings" panose="05000000000000000000" pitchFamily="2" charset="2"/>
              </a:rPr>
              <a:t>: </a:t>
            </a:r>
            <a:r>
              <a:rPr lang="en-IE" sz="2200" dirty="0" smtClean="0">
                <a:solidFill>
                  <a:schemeClr val="bg1"/>
                </a:solidFill>
                <a:sym typeface="Wingdings" panose="05000000000000000000" pitchFamily="2" charset="2"/>
              </a:rPr>
              <a:t>*</a:t>
            </a:r>
          </a:p>
          <a:p>
            <a:pPr marL="57150" indent="0">
              <a:buNone/>
            </a:pPr>
            <a:r>
              <a:rPr lang="en-IE" sz="2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Sitemap</a:t>
            </a:r>
            <a:r>
              <a:rPr lang="en-IE" sz="2200" dirty="0" smtClean="0">
                <a:solidFill>
                  <a:schemeClr val="bg1"/>
                </a:solidFill>
                <a:sym typeface="Wingdings" panose="05000000000000000000" pitchFamily="2" charset="2"/>
              </a:rPr>
              <a:t>: http://example.com/main/sitemap.xml</a:t>
            </a:r>
            <a:endParaRPr lang="en-IE" sz="22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62484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Tell user-agents about your </a:t>
            </a:r>
            <a:r>
              <a:rPr lang="en-IE" i="1" dirty="0" smtClean="0"/>
              <a:t>site-map</a:t>
            </a:r>
            <a:endParaRPr lang="en-IE" i="1" dirty="0"/>
          </a:p>
        </p:txBody>
      </p:sp>
    </p:spTree>
    <p:extLst>
      <p:ext uri="{BB962C8B-B14F-4D97-AF65-F5344CB8AC3E}">
        <p14:creationId xmlns:p14="http://schemas.microsoft.com/office/powerpoint/2010/main" val="224265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Site-Map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1392238"/>
            <a:ext cx="6629401" cy="4730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14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Crawling: Important Points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>
                <a:solidFill>
                  <a:srgbClr val="0070C0"/>
                </a:solidFill>
              </a:rPr>
              <a:t>Seed-list</a:t>
            </a:r>
            <a:r>
              <a:rPr lang="en-IE" dirty="0" smtClean="0"/>
              <a:t>: Entry point for crawling</a:t>
            </a:r>
          </a:p>
          <a:p>
            <a:r>
              <a:rPr lang="en-IE" dirty="0" smtClean="0">
                <a:solidFill>
                  <a:srgbClr val="0070C0"/>
                </a:solidFill>
              </a:rPr>
              <a:t>Frontier</a:t>
            </a:r>
            <a:r>
              <a:rPr lang="en-IE" dirty="0" smtClean="0"/>
              <a:t>: Extract links from current pages for next round</a:t>
            </a:r>
          </a:p>
          <a:p>
            <a:r>
              <a:rPr lang="en-IE" dirty="0" smtClean="0">
                <a:solidFill>
                  <a:srgbClr val="0070C0"/>
                </a:solidFill>
              </a:rPr>
              <a:t>Threading</a:t>
            </a:r>
            <a:r>
              <a:rPr lang="en-IE" dirty="0" smtClean="0"/>
              <a:t>: Keep machines busy; mitigate waits for connection</a:t>
            </a:r>
          </a:p>
          <a:p>
            <a:r>
              <a:rPr lang="en-IE" dirty="0" smtClean="0">
                <a:solidFill>
                  <a:srgbClr val="0070C0"/>
                </a:solidFill>
              </a:rPr>
              <a:t>Seen-list</a:t>
            </a:r>
            <a:r>
              <a:rPr lang="en-IE" dirty="0" smtClean="0"/>
              <a:t>: Avoid cycles</a:t>
            </a:r>
          </a:p>
          <a:p>
            <a:r>
              <a:rPr lang="en-IE" dirty="0" smtClean="0">
                <a:solidFill>
                  <a:srgbClr val="0070C0"/>
                </a:solidFill>
              </a:rPr>
              <a:t>Politeness</a:t>
            </a:r>
            <a:r>
              <a:rPr lang="en-IE" dirty="0" smtClean="0"/>
              <a:t>: Don’t annoy web-sites</a:t>
            </a:r>
          </a:p>
          <a:p>
            <a:pPr lvl="1"/>
            <a:r>
              <a:rPr lang="en-IE" dirty="0" smtClean="0"/>
              <a:t>Set a </a:t>
            </a:r>
            <a:r>
              <a:rPr lang="en-IE" i="1" dirty="0" smtClean="0"/>
              <a:t>politeness delay</a:t>
            </a:r>
            <a:r>
              <a:rPr lang="en-IE" dirty="0" smtClean="0"/>
              <a:t> between crawling pages on the same web-site</a:t>
            </a:r>
          </a:p>
          <a:p>
            <a:pPr lvl="1"/>
            <a:r>
              <a:rPr lang="en-IE" dirty="0" smtClean="0"/>
              <a:t>Stick to what’s stated in the robots.txt file</a:t>
            </a:r>
          </a:p>
          <a:p>
            <a:pPr lvl="1"/>
            <a:r>
              <a:rPr lang="en-IE" dirty="0" smtClean="0"/>
              <a:t>Check for a site-map</a:t>
            </a:r>
          </a:p>
        </p:txBody>
      </p:sp>
    </p:spTree>
    <p:extLst>
      <p:ext uri="{BB962C8B-B14F-4D97-AF65-F5344CB8AC3E}">
        <p14:creationId xmlns:p14="http://schemas.microsoft.com/office/powerpoint/2010/main" val="139295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Crawling: Distribution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IE" dirty="0" smtClean="0"/>
              <a:t>Similar benefits to multi-threading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smtClean="0">
                <a:solidFill>
                  <a:srgbClr val="008000"/>
                </a:solidFill>
              </a:rPr>
              <a:t>Local frontier and seen-URL list!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197" y="42672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778" y="42672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178" y="42672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387" y="42672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78" y="42672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42545" y="43549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10" name="TextBox 9"/>
          <p:cNvSpPr txBox="1"/>
          <p:nvPr/>
        </p:nvSpPr>
        <p:spPr>
          <a:xfrm>
            <a:off x="2601266" y="43549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2</a:t>
            </a:r>
            <a:endParaRPr lang="en-IE" dirty="0"/>
          </a:p>
        </p:txBody>
      </p:sp>
      <p:sp>
        <p:nvSpPr>
          <p:cNvPr id="11" name="TextBox 10"/>
          <p:cNvSpPr txBox="1"/>
          <p:nvPr/>
        </p:nvSpPr>
        <p:spPr>
          <a:xfrm>
            <a:off x="4336062" y="43549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60646" y="43549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37044" y="43549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63159" y="2209800"/>
            <a:ext cx="6858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/>
              <a:t>How might we implement a distributed crawler?</a:t>
            </a:r>
            <a:endParaRPr lang="en-IE" sz="2400" dirty="0"/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477359" y="3095617"/>
            <a:ext cx="8229600" cy="86678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IE" sz="2200" dirty="0" smtClean="0">
                <a:solidFill>
                  <a:schemeClr val="accent6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for </a:t>
            </a:r>
            <a:r>
              <a:rPr lang="en-IE" sz="22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url</a:t>
            </a:r>
            <a:r>
              <a:rPr lang="en-IE" sz="2200" dirty="0" smtClean="0">
                <a:solidFill>
                  <a:schemeClr val="accent6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IE" sz="2200" dirty="0" smtClean="0">
                <a:solidFill>
                  <a:schemeClr val="bg1"/>
                </a:solidFill>
                <a:sym typeface="Wingdings" panose="05000000000000000000" pitchFamily="2" charset="2"/>
              </a:rPr>
              <a:t>: frontier_i-1</a:t>
            </a:r>
          </a:p>
          <a:p>
            <a:pPr marL="57150" indent="0">
              <a:buNone/>
            </a:pPr>
            <a:r>
              <a:rPr lang="en-IE" sz="22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IE" sz="2200" dirty="0" smtClean="0">
                <a:solidFill>
                  <a:schemeClr val="bg1"/>
                </a:solidFill>
                <a:sym typeface="Wingdings" panose="05000000000000000000" pitchFamily="2" charset="2"/>
              </a:rPr>
              <a:t>map(</a:t>
            </a:r>
            <a:r>
              <a:rPr lang="en-IE" sz="22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url,count</a:t>
            </a:r>
            <a:r>
              <a:rPr lang="en-IE" sz="2200" dirty="0" smtClean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63159" y="6172200"/>
            <a:ext cx="6858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/>
              <a:t>What will be the bottleneck as machines increase?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407250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 animBg="1"/>
      <p:bldP spid="17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MANAGING TEXT data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Picture 2" descr="http://www.cambridgesemantics.com/sites/default/files/solutions/Unstructured%20Text%20Integration%20(Custom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066800"/>
            <a:ext cx="2844798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16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Crawling: Other Options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638800"/>
          </a:xfrm>
        </p:spPr>
        <p:txBody>
          <a:bodyPr>
            <a:normAutofit lnSpcReduction="10000"/>
          </a:bodyPr>
          <a:lstStyle/>
          <a:p>
            <a:r>
              <a:rPr lang="en-IE" b="1" dirty="0" smtClean="0">
                <a:solidFill>
                  <a:srgbClr val="0070C0"/>
                </a:solidFill>
              </a:rPr>
              <a:t>Breadth-first</a:t>
            </a:r>
            <a:r>
              <a:rPr lang="en-IE" dirty="0" smtClean="0"/>
              <a:t>: </a:t>
            </a:r>
            <a:r>
              <a:rPr lang="en-IE" b="1" dirty="0" smtClean="0"/>
              <a:t>As per the pseudo-code, crawl in rounds</a:t>
            </a:r>
          </a:p>
          <a:p>
            <a:pPr lvl="1"/>
            <a:r>
              <a:rPr lang="en-IE" b="1" dirty="0" smtClean="0"/>
              <a:t>Extract one-hop from seed URLs …</a:t>
            </a:r>
          </a:p>
          <a:p>
            <a:pPr lvl="1"/>
            <a:r>
              <a:rPr lang="en-IE" b="1" dirty="0" smtClean="0"/>
              <a:t>Extract n-hop from seed URLs</a:t>
            </a:r>
          </a:p>
          <a:p>
            <a:r>
              <a:rPr lang="en-IE" dirty="0" smtClean="0">
                <a:solidFill>
                  <a:srgbClr val="0070C0"/>
                </a:solidFill>
              </a:rPr>
              <a:t>Depth-first</a:t>
            </a:r>
            <a:r>
              <a:rPr lang="en-IE" dirty="0" smtClean="0"/>
              <a:t>: 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Follow first link in first page, first link in second page, etc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en-IE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IE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IE" dirty="0" smtClean="0">
                <a:solidFill>
                  <a:srgbClr val="0070C0"/>
                </a:solidFill>
              </a:rPr>
              <a:t>Best/topic-first</a:t>
            </a:r>
            <a:r>
              <a:rPr lang="en-IE" dirty="0" smtClean="0"/>
              <a:t>: 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Rank the URLs according to topic, number of in-links, etc.</a:t>
            </a:r>
          </a:p>
          <a:p>
            <a:r>
              <a:rPr lang="en-IE" dirty="0" smtClean="0">
                <a:solidFill>
                  <a:srgbClr val="0070C0"/>
                </a:solidFill>
              </a:rPr>
              <a:t>Hybrid</a:t>
            </a:r>
            <a:r>
              <a:rPr lang="en-IE" dirty="0" smtClean="0"/>
              <a:t>: 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A mix of strategies</a:t>
            </a:r>
            <a:endParaRPr lang="en-I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4343400"/>
            <a:ext cx="6858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/>
              <a:t>Possible advantages of breadth vs. depth first?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427015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Crawling: Inaccessible (Bow-Tie)</a:t>
            </a:r>
            <a:endParaRPr lang="en-IE" dirty="0"/>
          </a:p>
        </p:txBody>
      </p:sp>
      <p:pic>
        <p:nvPicPr>
          <p:cNvPr id="10242" name="Picture 2" descr="http://www9.org/w9cdrom/160/tem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14" y="1066800"/>
            <a:ext cx="6096000" cy="460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6096000"/>
            <a:ext cx="891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A. </a:t>
            </a:r>
            <a:r>
              <a:rPr lang="en-IE" dirty="0" err="1"/>
              <a:t>Broder</a:t>
            </a:r>
            <a:r>
              <a:rPr lang="en-IE" dirty="0"/>
              <a:t>, R. Kumar, F. </a:t>
            </a:r>
            <a:r>
              <a:rPr lang="en-IE" dirty="0" err="1"/>
              <a:t>Maghoul</a:t>
            </a:r>
            <a:r>
              <a:rPr lang="en-IE" dirty="0"/>
              <a:t>, P. </a:t>
            </a:r>
            <a:r>
              <a:rPr lang="en-IE" dirty="0" err="1"/>
              <a:t>Raghavan</a:t>
            </a:r>
            <a:r>
              <a:rPr lang="en-IE" dirty="0"/>
              <a:t>, S. </a:t>
            </a:r>
            <a:r>
              <a:rPr lang="en-IE" dirty="0" err="1"/>
              <a:t>Rajagopalan</a:t>
            </a:r>
            <a:r>
              <a:rPr lang="en-IE" dirty="0"/>
              <a:t>, R. </a:t>
            </a:r>
            <a:r>
              <a:rPr lang="en-IE" dirty="0" smtClean="0"/>
              <a:t>Stata, A</a:t>
            </a:r>
            <a:r>
              <a:rPr lang="en-IE" dirty="0"/>
              <a:t>. Tomkins, and </a:t>
            </a:r>
            <a:r>
              <a:rPr lang="en-IE" dirty="0" smtClean="0"/>
              <a:t>J. Wiener</a:t>
            </a:r>
            <a:r>
              <a:rPr lang="en-IE" dirty="0"/>
              <a:t>, “Graph structure in the web,” </a:t>
            </a:r>
            <a:r>
              <a:rPr lang="en-IE" dirty="0" err="1" smtClean="0"/>
              <a:t>Comput</a:t>
            </a:r>
            <a:r>
              <a:rPr lang="en-IE" dirty="0" smtClean="0"/>
              <a:t>. Networks</a:t>
            </a:r>
            <a:r>
              <a:rPr lang="en-IE" dirty="0"/>
              <a:t>, vol. 33, no. 1-6, pp. </a:t>
            </a:r>
            <a:r>
              <a:rPr lang="en-IE" dirty="0" smtClean="0"/>
              <a:t>309–320, 2000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4691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Crawling: Inaccessible (Deep-Web)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76800"/>
          </a:xfrm>
        </p:spPr>
        <p:txBody>
          <a:bodyPr/>
          <a:lstStyle/>
          <a:p>
            <a:r>
              <a:rPr lang="en-IE" dirty="0" smtClean="0">
                <a:solidFill>
                  <a:srgbClr val="0070C0"/>
                </a:solidFill>
              </a:rPr>
              <a:t>Deep-web</a:t>
            </a:r>
            <a:r>
              <a:rPr lang="en-IE" dirty="0" smtClean="0"/>
              <a:t>: </a:t>
            </a:r>
          </a:p>
          <a:p>
            <a:pPr lvl="1"/>
            <a:r>
              <a:rPr lang="en-IE" dirty="0" smtClean="0"/>
              <a:t>Dynamically-generated content</a:t>
            </a:r>
          </a:p>
          <a:p>
            <a:pPr lvl="1"/>
            <a:r>
              <a:rPr lang="en-IE" dirty="0" smtClean="0"/>
              <a:t>Password protected / firewalled</a:t>
            </a:r>
          </a:p>
          <a:p>
            <a:pPr lvl="1"/>
            <a:r>
              <a:rPr lang="en-IE" dirty="0" smtClean="0"/>
              <a:t>Dark Web</a:t>
            </a:r>
            <a:endParaRPr lang="en-IE" dirty="0"/>
          </a:p>
        </p:txBody>
      </p:sp>
      <p:pic>
        <p:nvPicPr>
          <p:cNvPr id="14338" name="Picture 2" descr="The Deep 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924174"/>
            <a:ext cx="4572000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4834" y="6532159"/>
            <a:ext cx="815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 smtClean="0"/>
              <a:t>Image from http</a:t>
            </a:r>
            <a:r>
              <a:rPr lang="en-IE" sz="1400" dirty="0"/>
              <a:t>://www.legaltechnology.com/wp-content/uploads/2013/07/OpenText-EIM-Summary.pdf</a:t>
            </a:r>
          </a:p>
        </p:txBody>
      </p:sp>
      <p:sp>
        <p:nvSpPr>
          <p:cNvPr id="6" name="Rectangle 5"/>
          <p:cNvSpPr/>
          <p:nvPr/>
        </p:nvSpPr>
        <p:spPr>
          <a:xfrm>
            <a:off x="5524500" y="3962400"/>
            <a:ext cx="2171700" cy="30480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/>
          <p:cNvSpPr txBox="1"/>
          <p:nvPr/>
        </p:nvSpPr>
        <p:spPr>
          <a:xfrm>
            <a:off x="152400" y="4238740"/>
            <a:ext cx="2895600" cy="1200329"/>
          </a:xfrm>
          <a:prstGeom prst="rect">
            <a:avLst/>
          </a:prstGeom>
          <a:solidFill>
            <a:srgbClr val="FF5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/>
              <a:t>Remember: 46% of statistics are made up on the spot. </a:t>
            </a:r>
            <a:r>
              <a:rPr lang="en-IE" sz="2400" dirty="0" smtClean="0">
                <a:sym typeface="Wingdings" panose="05000000000000000000" pitchFamily="2" charset="2"/>
              </a:rPr>
              <a:t></a:t>
            </a:r>
            <a:endParaRPr lang="en-IE" sz="2400" dirty="0"/>
          </a:p>
        </p:txBody>
      </p:sp>
      <p:sp>
        <p:nvSpPr>
          <p:cNvPr id="8" name="Rectangle 7"/>
          <p:cNvSpPr/>
          <p:nvPr/>
        </p:nvSpPr>
        <p:spPr>
          <a:xfrm>
            <a:off x="5981700" y="5305426"/>
            <a:ext cx="1714500" cy="485774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6238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Apache </a:t>
            </a:r>
            <a:r>
              <a:rPr lang="en-IE" dirty="0" err="1" smtClean="0"/>
              <a:t>Nuche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Open-source crawling framework!</a:t>
            </a:r>
          </a:p>
          <a:p>
            <a:r>
              <a:rPr lang="en-IE" dirty="0" smtClean="0"/>
              <a:t>Compatible with Hadoop!</a:t>
            </a:r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1438275" y="55626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>
                <a:hlinkClick r:id="rId2"/>
              </a:rPr>
              <a:t>https://nutch.apache.org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/>
          </a:p>
        </p:txBody>
      </p:sp>
      <p:pic>
        <p:nvPicPr>
          <p:cNvPr id="18434" name="Picture 2" descr="https://wiki.apache.org/nutch/FrontPage?action=AttachFile&amp;do=get&amp;target=nutch_logo_medi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588612"/>
            <a:ext cx="2857500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Apach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3255237"/>
            <a:ext cx="1933575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62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INFORMATION RETRIEVAL:</a:t>
            </a:r>
            <a:br>
              <a:rPr lang="en-IE" dirty="0" smtClean="0"/>
            </a:br>
            <a:r>
              <a:rPr lang="en-IE" dirty="0" smtClean="0"/>
              <a:t>INVERTED-INDEXING</a:t>
            </a:r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1158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Inverted Index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76800"/>
          </a:xfrm>
        </p:spPr>
        <p:txBody>
          <a:bodyPr/>
          <a:lstStyle/>
          <a:p>
            <a:r>
              <a:rPr lang="en-IE" dirty="0" smtClean="0">
                <a:solidFill>
                  <a:srgbClr val="0070C0"/>
                </a:solidFill>
              </a:rPr>
              <a:t>Inverted Index</a:t>
            </a:r>
            <a:r>
              <a:rPr lang="en-IE" dirty="0" smtClean="0"/>
              <a:t>: A map from words to documents</a:t>
            </a:r>
          </a:p>
          <a:p>
            <a:pPr lvl="1"/>
            <a:r>
              <a:rPr lang="en-IE" sz="2400" dirty="0" smtClean="0"/>
              <a:t>“Inverted” because usually documents map to words</a:t>
            </a:r>
          </a:p>
          <a:p>
            <a:pPr lvl="1"/>
            <a:r>
              <a:rPr lang="en-IE" sz="2400" dirty="0" smtClean="0"/>
              <a:t>At the core of all keyword search applications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62" y="3337560"/>
            <a:ext cx="3810000" cy="1390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45" y="5016269"/>
            <a:ext cx="4495800" cy="320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032911"/>
            <a:ext cx="3048844" cy="264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553" y="3337560"/>
            <a:ext cx="4733109" cy="533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44" y="5791200"/>
            <a:ext cx="460057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06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Inverted Index: Example</a:t>
            </a:r>
            <a:endParaRPr lang="en-IE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803900"/>
              </p:ext>
            </p:extLst>
          </p:nvPr>
        </p:nvGraphicFramePr>
        <p:xfrm>
          <a:off x="3237955" y="3931920"/>
          <a:ext cx="56769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450"/>
                <a:gridCol w="2838450"/>
              </a:tblGrid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Term</a:t>
                      </a:r>
                      <a:r>
                        <a:rPr lang="en-IE" baseline="0" dirty="0" smtClean="0"/>
                        <a:t> List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Posting</a:t>
                      </a:r>
                      <a:r>
                        <a:rPr lang="en-IE" baseline="0" dirty="0" smtClean="0"/>
                        <a:t> Lists</a:t>
                      </a:r>
                      <a:endParaRPr lang="en-IE" dirty="0"/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a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dirty="0" smtClean="0"/>
                        <a:t>,[</a:t>
                      </a:r>
                      <a:r>
                        <a:rPr lang="en-IE" dirty="0" smtClean="0">
                          <a:solidFill>
                            <a:srgbClr val="7030A0"/>
                          </a:solidFill>
                        </a:rPr>
                        <a:t>21</a:t>
                      </a: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96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103</a:t>
                      </a:r>
                      <a:r>
                        <a:rPr lang="en-IE" baseline="0" dirty="0" smtClean="0"/>
                        <a:t>,…]),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2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…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]), …</a:t>
                      </a:r>
                      <a:endParaRPr lang="en-I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american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dirty="0" smtClean="0"/>
                        <a:t>,[</a:t>
                      </a:r>
                      <a:r>
                        <a:rPr lang="en-IE" dirty="0" smtClean="0">
                          <a:solidFill>
                            <a:srgbClr val="7030A0"/>
                          </a:solidFill>
                        </a:rPr>
                        <a:t>28</a:t>
                      </a: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123</a:t>
                      </a:r>
                      <a:r>
                        <a:rPr lang="en-IE" baseline="0" dirty="0" smtClean="0"/>
                        <a:t>]),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5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…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]), …</a:t>
                      </a:r>
                      <a:endParaRPr lang="en-I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and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dirty="0" smtClean="0"/>
                        <a:t>,[</a:t>
                      </a:r>
                      <a:r>
                        <a:rPr lang="en-IE" dirty="0" smtClean="0">
                          <a:solidFill>
                            <a:srgbClr val="7030A0"/>
                          </a:solidFill>
                        </a:rPr>
                        <a:t>57</a:t>
                      </a: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139</a:t>
                      </a:r>
                      <a:r>
                        <a:rPr lang="en-IE" baseline="0" dirty="0" smtClean="0"/>
                        <a:t>,…]),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2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…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]), …</a:t>
                      </a:r>
                      <a:endParaRPr lang="en-I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by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dirty="0" smtClean="0"/>
                        <a:t>,[</a:t>
                      </a:r>
                      <a:r>
                        <a:rPr lang="en-IE" dirty="0" smtClean="0">
                          <a:solidFill>
                            <a:srgbClr val="7030A0"/>
                          </a:solidFill>
                        </a:rPr>
                        <a:t>70</a:t>
                      </a: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157</a:t>
                      </a:r>
                      <a:r>
                        <a:rPr lang="en-IE" baseline="0" dirty="0" smtClean="0"/>
                        <a:t>,…]),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2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…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]), …</a:t>
                      </a:r>
                      <a:endParaRPr lang="en-I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directed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dirty="0" smtClean="0"/>
                        <a:t>,[</a:t>
                      </a:r>
                      <a:r>
                        <a:rPr lang="en-IE" dirty="0" smtClean="0">
                          <a:solidFill>
                            <a:srgbClr val="7030A0"/>
                          </a:solidFill>
                        </a:rPr>
                        <a:t>61</a:t>
                      </a: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212</a:t>
                      </a:r>
                      <a:r>
                        <a:rPr lang="en-IE" baseline="0" dirty="0" smtClean="0"/>
                        <a:t>,…]),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4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…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]), …</a:t>
                      </a:r>
                      <a:endParaRPr lang="en-I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drama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dirty="0" smtClean="0"/>
                        <a:t>,[</a:t>
                      </a:r>
                      <a:r>
                        <a:rPr lang="en-IE" dirty="0" smtClean="0">
                          <a:solidFill>
                            <a:srgbClr val="7030A0"/>
                          </a:solidFill>
                        </a:rPr>
                        <a:t>38</a:t>
                      </a: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87</a:t>
                      </a:r>
                      <a:r>
                        <a:rPr lang="en-IE" baseline="0" dirty="0" smtClean="0"/>
                        <a:t>,…]),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16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…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]), …</a:t>
                      </a:r>
                      <a:endParaRPr lang="en-I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…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81000" y="4922520"/>
            <a:ext cx="2668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u="sng" dirty="0" smtClean="0"/>
              <a:t>Inverted index:</a:t>
            </a:r>
            <a:endParaRPr lang="en-IE" sz="2800" u="sng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65217"/>
            <a:ext cx="6766560" cy="422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57400"/>
            <a:ext cx="57721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88" y="908050"/>
            <a:ext cx="1743075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305800" y="90805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 smtClean="0">
                <a:solidFill>
                  <a:srgbClr val="008000"/>
                </a:solidFill>
              </a:rPr>
              <a:t>1</a:t>
            </a:r>
            <a:endParaRPr lang="en-IE" sz="3600" b="1" dirty="0">
              <a:solidFill>
                <a:srgbClr val="008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4137" y="3080266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i="1" dirty="0"/>
              <a:t>Fruitvale Station</a:t>
            </a:r>
            <a:r>
              <a:rPr lang="en-IE" dirty="0"/>
              <a:t> is a 2013 American </a:t>
            </a:r>
            <a:r>
              <a:rPr lang="en-IE" dirty="0">
                <a:hlinkClick r:id="rId6" tooltip="Drama film"/>
              </a:rPr>
              <a:t>drama film</a:t>
            </a:r>
            <a:r>
              <a:rPr lang="en-IE" dirty="0"/>
              <a:t> written and directed by </a:t>
            </a:r>
            <a:r>
              <a:rPr lang="en-IE" dirty="0">
                <a:hlinkClick r:id="rId7" tooltip="Ryan Coogler"/>
              </a:rPr>
              <a:t>Ryan </a:t>
            </a:r>
            <a:r>
              <a:rPr lang="en-IE" dirty="0" err="1">
                <a:hlinkClick r:id="rId7" tooltip="Ryan Coogler"/>
              </a:rPr>
              <a:t>Coogler</a:t>
            </a:r>
            <a:r>
              <a:rPr lang="en-IE" dirty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1000" y="2819400"/>
            <a:ext cx="82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7030A0"/>
                </a:solidFill>
              </a:rPr>
              <a:t>1                10         18 21 23   28             37        43   47          55   59           68 71     76</a:t>
            </a:r>
            <a:endParaRPr lang="en-IE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04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Inverted Index: Example Search</a:t>
            </a:r>
            <a:endParaRPr lang="en-IE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057400"/>
              </p:ext>
            </p:extLst>
          </p:nvPr>
        </p:nvGraphicFramePr>
        <p:xfrm>
          <a:off x="3237955" y="3931920"/>
          <a:ext cx="56769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450"/>
                <a:gridCol w="2838450"/>
              </a:tblGrid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Word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Posting</a:t>
                      </a:r>
                      <a:r>
                        <a:rPr lang="en-IE" baseline="0" dirty="0" smtClean="0"/>
                        <a:t> Lists</a:t>
                      </a:r>
                      <a:endParaRPr lang="en-IE" dirty="0"/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a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dirty="0" smtClean="0"/>
                        <a:t>,[</a:t>
                      </a:r>
                      <a:r>
                        <a:rPr lang="en-IE" dirty="0" smtClean="0">
                          <a:solidFill>
                            <a:srgbClr val="7030A0"/>
                          </a:solidFill>
                        </a:rPr>
                        <a:t>21</a:t>
                      </a: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96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103</a:t>
                      </a:r>
                      <a:r>
                        <a:rPr lang="en-IE" baseline="0" dirty="0" smtClean="0"/>
                        <a:t>,…]),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2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…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]), …</a:t>
                      </a:r>
                      <a:endParaRPr lang="en-I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american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dirty="0" smtClean="0"/>
                        <a:t>,[</a:t>
                      </a:r>
                      <a:r>
                        <a:rPr lang="en-IE" dirty="0" smtClean="0">
                          <a:solidFill>
                            <a:srgbClr val="7030A0"/>
                          </a:solidFill>
                        </a:rPr>
                        <a:t>28</a:t>
                      </a: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123</a:t>
                      </a:r>
                      <a:r>
                        <a:rPr lang="en-IE" baseline="0" dirty="0" smtClean="0"/>
                        <a:t>]),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5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…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]), …</a:t>
                      </a:r>
                      <a:endParaRPr lang="en-I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and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dirty="0" smtClean="0"/>
                        <a:t>,[</a:t>
                      </a:r>
                      <a:r>
                        <a:rPr lang="en-IE" dirty="0" smtClean="0">
                          <a:solidFill>
                            <a:srgbClr val="7030A0"/>
                          </a:solidFill>
                        </a:rPr>
                        <a:t>57</a:t>
                      </a: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139</a:t>
                      </a:r>
                      <a:r>
                        <a:rPr lang="en-IE" baseline="0" dirty="0" smtClean="0"/>
                        <a:t>,…]),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2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…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]), …</a:t>
                      </a:r>
                      <a:endParaRPr lang="en-I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by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dirty="0" smtClean="0"/>
                        <a:t>,[</a:t>
                      </a:r>
                      <a:r>
                        <a:rPr lang="en-IE" dirty="0" smtClean="0">
                          <a:solidFill>
                            <a:srgbClr val="7030A0"/>
                          </a:solidFill>
                        </a:rPr>
                        <a:t>70</a:t>
                      </a: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157</a:t>
                      </a:r>
                      <a:r>
                        <a:rPr lang="en-IE" baseline="0" dirty="0" smtClean="0"/>
                        <a:t>,…]),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2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…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]), …</a:t>
                      </a:r>
                      <a:endParaRPr lang="en-I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directed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dirty="0" smtClean="0"/>
                        <a:t>,[</a:t>
                      </a:r>
                      <a:r>
                        <a:rPr lang="en-IE" dirty="0" smtClean="0">
                          <a:solidFill>
                            <a:srgbClr val="7030A0"/>
                          </a:solidFill>
                        </a:rPr>
                        <a:t>61</a:t>
                      </a: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212</a:t>
                      </a:r>
                      <a:r>
                        <a:rPr lang="en-IE" baseline="0" dirty="0" smtClean="0"/>
                        <a:t>,…]),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4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…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]), …</a:t>
                      </a:r>
                      <a:endParaRPr lang="en-I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drama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dirty="0" smtClean="0"/>
                        <a:t>,[</a:t>
                      </a:r>
                      <a:r>
                        <a:rPr lang="en-IE" dirty="0" smtClean="0">
                          <a:solidFill>
                            <a:srgbClr val="7030A0"/>
                          </a:solidFill>
                        </a:rPr>
                        <a:t>38</a:t>
                      </a: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87</a:t>
                      </a:r>
                      <a:r>
                        <a:rPr lang="en-IE" baseline="0" dirty="0" smtClean="0"/>
                        <a:t>,…]),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16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…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]), …</a:t>
                      </a:r>
                      <a:endParaRPr lang="en-I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…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81000" y="4922520"/>
            <a:ext cx="2668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u="sng" dirty="0" smtClean="0"/>
              <a:t>Inverted index:</a:t>
            </a:r>
            <a:endParaRPr lang="en-IE" sz="2800" u="sng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E" dirty="0" smtClean="0"/>
          </a:p>
          <a:p>
            <a:r>
              <a:rPr lang="en-IE" dirty="0" smtClean="0">
                <a:solidFill>
                  <a:srgbClr val="0070C0"/>
                </a:solidFill>
              </a:rPr>
              <a:t>AND</a:t>
            </a:r>
            <a:r>
              <a:rPr lang="en-IE" dirty="0" smtClean="0"/>
              <a:t>: Posting lists intersected (optimised!)</a:t>
            </a:r>
          </a:p>
          <a:p>
            <a:r>
              <a:rPr lang="en-IE" dirty="0" smtClean="0">
                <a:solidFill>
                  <a:schemeClr val="accent6">
                    <a:lumMod val="75000"/>
                  </a:schemeClr>
                </a:solidFill>
              </a:rPr>
              <a:t>OR</a:t>
            </a:r>
            <a:r>
              <a:rPr lang="en-IE" dirty="0" smtClean="0"/>
              <a:t>: Posting lists </a:t>
            </a:r>
            <a:r>
              <a:rPr lang="en-IE" dirty="0" err="1" smtClean="0"/>
              <a:t>unioned</a:t>
            </a:r>
            <a:endParaRPr lang="en-IE" dirty="0" smtClean="0"/>
          </a:p>
          <a:p>
            <a:r>
              <a:rPr lang="en-IE" dirty="0" smtClean="0">
                <a:solidFill>
                  <a:schemeClr val="accent3">
                    <a:lumMod val="75000"/>
                  </a:schemeClr>
                </a:solidFill>
              </a:rPr>
              <a:t>PHRASE</a:t>
            </a:r>
            <a:r>
              <a:rPr lang="en-IE" dirty="0" smtClean="0"/>
              <a:t>: </a:t>
            </a:r>
            <a:r>
              <a:rPr lang="en-IE" dirty="0" smtClean="0">
                <a:solidFill>
                  <a:srgbClr val="0070C0"/>
                </a:solidFill>
              </a:rPr>
              <a:t>AND</a:t>
            </a:r>
            <a:r>
              <a:rPr lang="en-IE" dirty="0" smtClean="0"/>
              <a:t> + check locations</a:t>
            </a:r>
            <a:endParaRPr lang="en-IE" dirty="0"/>
          </a:p>
        </p:txBody>
      </p:sp>
      <p:sp>
        <p:nvSpPr>
          <p:cNvPr id="32" name="Content Placeholder 4"/>
          <p:cNvSpPr txBox="1">
            <a:spLocks/>
          </p:cNvSpPr>
          <p:nvPr/>
        </p:nvSpPr>
        <p:spPr>
          <a:xfrm>
            <a:off x="3200400" y="1181100"/>
            <a:ext cx="3124200" cy="4191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None/>
            </a:pPr>
            <a:r>
              <a:rPr lang="en-IE" sz="22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american</a:t>
            </a:r>
            <a:r>
              <a:rPr lang="en-IE" sz="2200" dirty="0" smtClean="0">
                <a:solidFill>
                  <a:schemeClr val="bg1"/>
                </a:solidFill>
                <a:sym typeface="Wingdings" panose="05000000000000000000" pitchFamily="2" charset="2"/>
              </a:rPr>
              <a:t> drama</a:t>
            </a:r>
          </a:p>
        </p:txBody>
      </p:sp>
    </p:spTree>
    <p:extLst>
      <p:ext uri="{BB962C8B-B14F-4D97-AF65-F5344CB8AC3E}">
        <p14:creationId xmlns:p14="http://schemas.microsoft.com/office/powerpoint/2010/main" val="122658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Inverted Index Flavours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E" dirty="0" smtClean="0"/>
          </a:p>
          <a:p>
            <a:r>
              <a:rPr lang="en-IE" dirty="0" smtClean="0">
                <a:solidFill>
                  <a:srgbClr val="0070C0"/>
                </a:solidFill>
              </a:rPr>
              <a:t>Record-level </a:t>
            </a:r>
            <a:r>
              <a:rPr lang="en-IE" dirty="0">
                <a:solidFill>
                  <a:srgbClr val="0070C0"/>
                </a:solidFill>
              </a:rPr>
              <a:t>inverted </a:t>
            </a:r>
            <a:r>
              <a:rPr lang="en-IE" dirty="0" smtClean="0">
                <a:solidFill>
                  <a:srgbClr val="0070C0"/>
                </a:solidFill>
              </a:rPr>
              <a:t>index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: Maps words to documents without positional information</a:t>
            </a:r>
          </a:p>
          <a:p>
            <a:endParaRPr lang="en-IE" dirty="0"/>
          </a:p>
          <a:p>
            <a:r>
              <a:rPr lang="en-IE" b="1" dirty="0" smtClean="0">
                <a:solidFill>
                  <a:srgbClr val="0070C0"/>
                </a:solidFill>
              </a:rPr>
              <a:t>Word-level </a:t>
            </a:r>
            <a:r>
              <a:rPr lang="en-IE" b="1" dirty="0">
                <a:solidFill>
                  <a:srgbClr val="0070C0"/>
                </a:solidFill>
              </a:rPr>
              <a:t>inverted index</a:t>
            </a:r>
            <a:r>
              <a:rPr lang="en-IE" b="1" dirty="0"/>
              <a:t>: </a:t>
            </a:r>
            <a:r>
              <a:rPr lang="en-IE" b="1" dirty="0" smtClean="0"/>
              <a:t>Additionally maps </a:t>
            </a:r>
            <a:r>
              <a:rPr lang="en-IE" b="1" dirty="0"/>
              <a:t>words </a:t>
            </a:r>
            <a:r>
              <a:rPr lang="en-IE" b="1" dirty="0" smtClean="0"/>
              <a:t>with </a:t>
            </a:r>
            <a:r>
              <a:rPr lang="en-IE" b="1" dirty="0"/>
              <a:t>positional information</a:t>
            </a:r>
          </a:p>
          <a:p>
            <a:pPr marL="0" indent="0"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170979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Inverted Index: Word Normalisation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 smtClean="0"/>
          </a:p>
          <a:p>
            <a:r>
              <a:rPr lang="en-IE" dirty="0" smtClean="0"/>
              <a:t>Word normalisation: grammar removal, case, lemmatisation, accents, etc.</a:t>
            </a:r>
          </a:p>
          <a:p>
            <a:r>
              <a:rPr lang="en-IE" dirty="0" smtClean="0"/>
              <a:t>Query side and/or index side</a:t>
            </a:r>
            <a:endParaRPr lang="en-IE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3200400" y="1181100"/>
            <a:ext cx="3124200" cy="4191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None/>
            </a:pPr>
            <a:r>
              <a:rPr lang="en-IE" sz="2200" dirty="0" smtClean="0">
                <a:solidFill>
                  <a:schemeClr val="bg1"/>
                </a:solidFill>
                <a:sym typeface="Wingdings" panose="05000000000000000000" pitchFamily="2" charset="2"/>
              </a:rPr>
              <a:t>drama </a:t>
            </a:r>
            <a:r>
              <a:rPr lang="en-IE" sz="22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america</a:t>
            </a:r>
            <a:endParaRPr lang="en-IE" sz="220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490262"/>
              </p:ext>
            </p:extLst>
          </p:nvPr>
        </p:nvGraphicFramePr>
        <p:xfrm>
          <a:off x="3237955" y="3931920"/>
          <a:ext cx="56769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450"/>
                <a:gridCol w="2838450"/>
              </a:tblGrid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Term</a:t>
                      </a:r>
                      <a:r>
                        <a:rPr lang="en-IE" baseline="0" dirty="0" smtClean="0"/>
                        <a:t> List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Posting</a:t>
                      </a:r>
                      <a:r>
                        <a:rPr lang="en-IE" baseline="0" dirty="0" smtClean="0"/>
                        <a:t> Lists</a:t>
                      </a:r>
                      <a:endParaRPr lang="en-IE" dirty="0"/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a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dirty="0" smtClean="0"/>
                        <a:t>,[</a:t>
                      </a:r>
                      <a:r>
                        <a:rPr lang="en-IE" dirty="0" smtClean="0">
                          <a:solidFill>
                            <a:srgbClr val="7030A0"/>
                          </a:solidFill>
                        </a:rPr>
                        <a:t>21</a:t>
                      </a: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96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103</a:t>
                      </a:r>
                      <a:r>
                        <a:rPr lang="en-IE" baseline="0" dirty="0" smtClean="0"/>
                        <a:t>,…]),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2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…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]), …</a:t>
                      </a:r>
                      <a:endParaRPr lang="en-I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err="1" smtClean="0">
                          <a:solidFill>
                            <a:srgbClr val="FF0000"/>
                          </a:solidFill>
                        </a:rPr>
                        <a:t>american</a:t>
                      </a:r>
                      <a:endParaRPr lang="en-I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dirty="0" smtClean="0"/>
                        <a:t>,[</a:t>
                      </a:r>
                      <a:r>
                        <a:rPr lang="en-IE" dirty="0" smtClean="0">
                          <a:solidFill>
                            <a:srgbClr val="7030A0"/>
                          </a:solidFill>
                        </a:rPr>
                        <a:t>28</a:t>
                      </a: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123</a:t>
                      </a:r>
                      <a:r>
                        <a:rPr lang="en-IE" baseline="0" dirty="0" smtClean="0"/>
                        <a:t>]),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5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…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]), …</a:t>
                      </a:r>
                      <a:endParaRPr lang="en-I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and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dirty="0" smtClean="0"/>
                        <a:t>,[</a:t>
                      </a:r>
                      <a:r>
                        <a:rPr lang="en-IE" dirty="0" smtClean="0">
                          <a:solidFill>
                            <a:srgbClr val="7030A0"/>
                          </a:solidFill>
                        </a:rPr>
                        <a:t>57</a:t>
                      </a: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139</a:t>
                      </a:r>
                      <a:r>
                        <a:rPr lang="en-IE" baseline="0" dirty="0" smtClean="0"/>
                        <a:t>,…]),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2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…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]), …</a:t>
                      </a:r>
                      <a:endParaRPr lang="en-I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by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dirty="0" smtClean="0"/>
                        <a:t>,[</a:t>
                      </a:r>
                      <a:r>
                        <a:rPr lang="en-IE" dirty="0" smtClean="0">
                          <a:solidFill>
                            <a:srgbClr val="7030A0"/>
                          </a:solidFill>
                        </a:rPr>
                        <a:t>70</a:t>
                      </a: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157</a:t>
                      </a:r>
                      <a:r>
                        <a:rPr lang="en-IE" baseline="0" dirty="0" smtClean="0"/>
                        <a:t>,…]),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2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…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]), …</a:t>
                      </a:r>
                      <a:endParaRPr lang="en-I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directed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dirty="0" smtClean="0"/>
                        <a:t>,[</a:t>
                      </a:r>
                      <a:r>
                        <a:rPr lang="en-IE" dirty="0" smtClean="0">
                          <a:solidFill>
                            <a:srgbClr val="7030A0"/>
                          </a:solidFill>
                        </a:rPr>
                        <a:t>61</a:t>
                      </a: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212</a:t>
                      </a:r>
                      <a:r>
                        <a:rPr lang="en-IE" baseline="0" dirty="0" smtClean="0"/>
                        <a:t>,…]),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4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…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]), …</a:t>
                      </a:r>
                      <a:endParaRPr lang="en-I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drama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dirty="0" smtClean="0"/>
                        <a:t>,[</a:t>
                      </a:r>
                      <a:r>
                        <a:rPr lang="en-IE" dirty="0" smtClean="0">
                          <a:solidFill>
                            <a:srgbClr val="7030A0"/>
                          </a:solidFill>
                        </a:rPr>
                        <a:t>38</a:t>
                      </a: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87</a:t>
                      </a:r>
                      <a:r>
                        <a:rPr lang="en-IE" baseline="0" dirty="0" smtClean="0"/>
                        <a:t>,…]),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16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…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]), …</a:t>
                      </a:r>
                      <a:endParaRPr lang="en-I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…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000" y="4922520"/>
            <a:ext cx="2668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u="sng" dirty="0" smtClean="0"/>
              <a:t>Inverted index:</a:t>
            </a:r>
            <a:endParaRPr lang="en-IE" sz="2800" u="sng" dirty="0"/>
          </a:p>
        </p:txBody>
      </p:sp>
    </p:spTree>
    <p:extLst>
      <p:ext uri="{BB962C8B-B14F-4D97-AF65-F5344CB8AC3E}">
        <p14:creationId xmlns:p14="http://schemas.microsoft.com/office/powerpoint/2010/main" val="205315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Information Overload</a:t>
            </a:r>
            <a:endParaRPr lang="en-IE" dirty="0"/>
          </a:p>
        </p:txBody>
      </p:sp>
      <p:pic>
        <p:nvPicPr>
          <p:cNvPr id="9218" name="Picture 2" descr="http://www.terminally-incoherent.com/blog/wp-content/uploads/2013/05/information_over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436" y="1801091"/>
            <a:ext cx="5829300" cy="327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46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Inverted Index: Space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91" y="1333501"/>
            <a:ext cx="8074409" cy="4876800"/>
          </a:xfrm>
        </p:spPr>
        <p:txBody>
          <a:bodyPr/>
          <a:lstStyle/>
          <a:p>
            <a:r>
              <a:rPr lang="en-IE" dirty="0" smtClean="0"/>
              <a:t>Not so many unique words …</a:t>
            </a:r>
          </a:p>
          <a:p>
            <a:pPr lvl="1"/>
            <a:r>
              <a:rPr lang="en-IE" dirty="0" smtClean="0"/>
              <a:t>but lots of new proper nouns</a:t>
            </a:r>
          </a:p>
          <a:p>
            <a:pPr lvl="1"/>
            <a:r>
              <a:rPr lang="en-IE" dirty="0" smtClean="0"/>
              <a:t>Heap’s law:</a:t>
            </a:r>
          </a:p>
          <a:p>
            <a:pPr lvl="1"/>
            <a:r>
              <a:rPr lang="en-IE" dirty="0" smtClean="0"/>
              <a:t>UW(</a:t>
            </a:r>
            <a:r>
              <a:rPr lang="en-IE" i="1" dirty="0" smtClean="0"/>
              <a:t>n</a:t>
            </a:r>
            <a:r>
              <a:rPr lang="en-IE" dirty="0" smtClean="0"/>
              <a:t>) ≈ </a:t>
            </a:r>
            <a:r>
              <a:rPr lang="en-IE" dirty="0" err="1" smtClean="0"/>
              <a:t>K</a:t>
            </a:r>
            <a:r>
              <a:rPr lang="en-IE" i="1" dirty="0" err="1" smtClean="0"/>
              <a:t>n</a:t>
            </a:r>
            <a:r>
              <a:rPr lang="el-GR" baseline="30000" dirty="0" smtClean="0"/>
              <a:t>β</a:t>
            </a:r>
            <a:endParaRPr lang="en-IE" baseline="30000" dirty="0" smtClean="0"/>
          </a:p>
          <a:p>
            <a:pPr lvl="1"/>
            <a:r>
              <a:rPr lang="en-IE" dirty="0" smtClean="0"/>
              <a:t>English text</a:t>
            </a:r>
          </a:p>
          <a:p>
            <a:pPr lvl="2"/>
            <a:r>
              <a:rPr lang="en-IE" dirty="0" smtClean="0"/>
              <a:t>K ≈ 10</a:t>
            </a:r>
          </a:p>
          <a:p>
            <a:pPr lvl="2"/>
            <a:r>
              <a:rPr lang="el-GR" dirty="0" smtClean="0"/>
              <a:t>β</a:t>
            </a:r>
            <a:r>
              <a:rPr lang="en-IE" dirty="0" smtClean="0"/>
              <a:t> ≈ 0.6</a:t>
            </a:r>
            <a:endParaRPr lang="en-IE" baseline="30000" dirty="0" smtClean="0"/>
          </a:p>
          <a:p>
            <a:pPr marL="457200" lvl="1" indent="0">
              <a:buNone/>
            </a:pPr>
            <a:endParaRPr lang="en-IE" i="1" baseline="30000" dirty="0" smtClean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2050" name="Picture 2" descr="File:Heaps law 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460" y="2743200"/>
            <a:ext cx="49344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05400" y="6324599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Number of words in text</a:t>
            </a:r>
            <a:endParaRPr lang="en-IE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2257921" y="415873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Number of unique words in text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9426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Inverted Index: Space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As text size </a:t>
            </a:r>
            <a:r>
              <a:rPr lang="en-IE" dirty="0" smtClean="0"/>
              <a:t>grows in a given document </a:t>
            </a:r>
          </a:p>
          <a:p>
            <a:pPr lvl="1"/>
            <a:r>
              <a:rPr lang="en-IE" dirty="0" smtClean="0"/>
              <a:t>(</a:t>
            </a:r>
            <a:r>
              <a:rPr lang="en-IE" i="1" dirty="0" smtClean="0"/>
              <a:t>n</a:t>
            </a:r>
            <a:r>
              <a:rPr lang="en-IE" dirty="0" smtClean="0"/>
              <a:t> words) </a:t>
            </a:r>
            <a:r>
              <a:rPr lang="en-IE" dirty="0" smtClean="0"/>
              <a:t>…</a:t>
            </a:r>
            <a:endParaRPr lang="en-IE" dirty="0">
              <a:solidFill>
                <a:srgbClr val="0070C0"/>
              </a:solidFill>
            </a:endParaRPr>
          </a:p>
          <a:p>
            <a:pPr lvl="1"/>
            <a:r>
              <a:rPr lang="en-IE" dirty="0" smtClean="0">
                <a:solidFill>
                  <a:srgbClr val="0070C0"/>
                </a:solidFill>
              </a:rPr>
              <a:t>Unique words</a:t>
            </a:r>
            <a:r>
              <a:rPr lang="en-IE" dirty="0" smtClean="0"/>
              <a:t> (i.e., inverted index keys) grow sub-linearly: O(</a:t>
            </a:r>
            <a:r>
              <a:rPr lang="en-IE" i="1" dirty="0" smtClean="0"/>
              <a:t>n</a:t>
            </a:r>
            <a:r>
              <a:rPr lang="el-GR" baseline="30000" dirty="0" smtClean="0"/>
              <a:t>β</a:t>
            </a:r>
            <a:r>
              <a:rPr lang="en-IE" dirty="0" smtClean="0"/>
              <a:t>) for </a:t>
            </a:r>
            <a:r>
              <a:rPr lang="el-GR" dirty="0"/>
              <a:t>β</a:t>
            </a:r>
            <a:r>
              <a:rPr lang="en-IE" dirty="0"/>
              <a:t> ≈ 0.6</a:t>
            </a:r>
            <a:endParaRPr lang="en-IE" baseline="30000" dirty="0"/>
          </a:p>
          <a:p>
            <a:pPr lvl="1"/>
            <a:r>
              <a:rPr lang="en-IE" dirty="0" smtClean="0">
                <a:solidFill>
                  <a:srgbClr val="0070C0"/>
                </a:solidFill>
              </a:rPr>
              <a:t>Positions of occurrence </a:t>
            </a:r>
            <a:r>
              <a:rPr lang="en-IE" dirty="0" smtClean="0"/>
              <a:t>grow </a:t>
            </a:r>
            <a:r>
              <a:rPr lang="en-IE" dirty="0" smtClean="0"/>
              <a:t>linearly O(</a:t>
            </a:r>
            <a:r>
              <a:rPr lang="en-IE" i="1" dirty="0" smtClean="0"/>
              <a:t>n</a:t>
            </a:r>
            <a:r>
              <a:rPr lang="en-IE" dirty="0" smtClean="0"/>
              <a:t>)</a:t>
            </a:r>
            <a:endParaRPr lang="en-IE" baseline="30000" dirty="0"/>
          </a:p>
        </p:txBody>
      </p:sp>
    </p:spTree>
    <p:extLst>
      <p:ext uri="{BB962C8B-B14F-4D97-AF65-F5344CB8AC3E}">
        <p14:creationId xmlns:p14="http://schemas.microsoft.com/office/powerpoint/2010/main" val="86808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Inverted Index: Common Words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6134100" cy="4876800"/>
          </a:xfrm>
        </p:spPr>
        <p:txBody>
          <a:bodyPr/>
          <a:lstStyle/>
          <a:p>
            <a:r>
              <a:rPr lang="en-IE" dirty="0" smtClean="0"/>
              <a:t>Many occurrences of few words</a:t>
            </a:r>
          </a:p>
          <a:p>
            <a:pPr lvl="1"/>
            <a:r>
              <a:rPr lang="en-IE" dirty="0" smtClean="0"/>
              <a:t>Few occurrences of many words</a:t>
            </a:r>
          </a:p>
        </p:txBody>
      </p:sp>
      <p:pic>
        <p:nvPicPr>
          <p:cNvPr id="4098" name="Picture 2" descr="http://www.qualitydigest.com/IQedit/Images/Articles_and_Columns/2012/Oct_2012/Mini/Mini_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166" y="2285999"/>
            <a:ext cx="48006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133600"/>
            <a:ext cx="37338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IE" dirty="0" err="1" smtClean="0">
                <a:solidFill>
                  <a:schemeClr val="accent6">
                    <a:lumMod val="75000"/>
                  </a:schemeClr>
                </a:solidFill>
              </a:rPr>
              <a:t>Zipf’s</a:t>
            </a:r>
            <a:r>
              <a:rPr lang="en-IE" dirty="0" smtClean="0">
                <a:solidFill>
                  <a:schemeClr val="accent6">
                    <a:lumMod val="75000"/>
                  </a:schemeClr>
                </a:solidFill>
              </a:rPr>
              <a:t> law</a:t>
            </a:r>
          </a:p>
          <a:p>
            <a:pPr lvl="1"/>
            <a:r>
              <a:rPr lang="en-IE" dirty="0" smtClean="0"/>
              <a:t>In English text:</a:t>
            </a:r>
          </a:p>
          <a:p>
            <a:pPr lvl="2"/>
            <a:r>
              <a:rPr lang="en-IE" dirty="0" smtClean="0"/>
              <a:t>“the” 7%</a:t>
            </a:r>
          </a:p>
          <a:p>
            <a:pPr lvl="2"/>
            <a:r>
              <a:rPr lang="en-IE" dirty="0" smtClean="0"/>
              <a:t>“of” 3.5%</a:t>
            </a:r>
          </a:p>
          <a:p>
            <a:pPr lvl="2"/>
            <a:r>
              <a:rPr lang="en-IE" dirty="0" smtClean="0"/>
              <a:t>“and” 2.7%</a:t>
            </a:r>
          </a:p>
          <a:p>
            <a:pPr lvl="2"/>
            <a:r>
              <a:rPr lang="en-IE" dirty="0" smtClean="0"/>
              <a:t>135 words cover half of all occurrences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" y="5715000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err="1" smtClean="0">
                <a:solidFill>
                  <a:schemeClr val="accent6">
                    <a:lumMod val="75000"/>
                  </a:schemeClr>
                </a:solidFill>
              </a:rPr>
              <a:t>Zipf’s</a:t>
            </a:r>
            <a:r>
              <a:rPr lang="en-IE" b="1" dirty="0" smtClean="0">
                <a:solidFill>
                  <a:schemeClr val="accent6">
                    <a:lumMod val="75000"/>
                  </a:schemeClr>
                </a:solidFill>
              </a:rPr>
              <a:t> law</a:t>
            </a:r>
            <a:r>
              <a:rPr lang="en-IE" b="1" dirty="0" smtClean="0"/>
              <a:t>: </a:t>
            </a:r>
            <a:r>
              <a:rPr lang="en-IE" b="1" i="1" dirty="0" smtClean="0"/>
              <a:t>the most popular word will occur twice as often as the second most popular word, thrice as often as the third most popular word, n times as often as the n-most popular word.</a:t>
            </a:r>
            <a:endParaRPr lang="en-IE" b="1" i="1" dirty="0"/>
          </a:p>
        </p:txBody>
      </p:sp>
    </p:spTree>
    <p:extLst>
      <p:ext uri="{BB962C8B-B14F-4D97-AF65-F5344CB8AC3E}">
        <p14:creationId xmlns:p14="http://schemas.microsoft.com/office/powerpoint/2010/main" val="31343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Inverted Index: Common Words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 smtClean="0"/>
          </a:p>
          <a:p>
            <a:endParaRPr lang="en-IE" dirty="0"/>
          </a:p>
          <a:p>
            <a:r>
              <a:rPr lang="en-IE" dirty="0" smtClean="0"/>
              <a:t>Expect </a:t>
            </a:r>
            <a:r>
              <a:rPr lang="en-IE" dirty="0" smtClean="0">
                <a:solidFill>
                  <a:srgbClr val="FF0000"/>
                </a:solidFill>
              </a:rPr>
              <a:t>long</a:t>
            </a:r>
            <a:r>
              <a:rPr lang="en-IE" dirty="0" smtClean="0"/>
              <a:t> posting lists for common words</a:t>
            </a:r>
          </a:p>
          <a:p>
            <a:r>
              <a:rPr lang="en-IE" dirty="0" smtClean="0"/>
              <a:t>Also expect </a:t>
            </a:r>
            <a:r>
              <a:rPr lang="en-IE" dirty="0" smtClean="0">
                <a:solidFill>
                  <a:srgbClr val="FF0000"/>
                </a:solidFill>
              </a:rPr>
              <a:t>more queries </a:t>
            </a:r>
            <a:r>
              <a:rPr lang="en-IE" dirty="0" smtClean="0"/>
              <a:t>for common words</a:t>
            </a:r>
          </a:p>
          <a:p>
            <a:pPr lvl="1"/>
            <a:endParaRPr lang="en-IE" dirty="0" smtClean="0"/>
          </a:p>
          <a:p>
            <a:pPr lvl="1"/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21187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Inverted Index: Common Words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Perhaps implement </a:t>
            </a:r>
            <a:r>
              <a:rPr lang="en-IE" dirty="0" smtClean="0">
                <a:solidFill>
                  <a:srgbClr val="008000"/>
                </a:solidFill>
              </a:rPr>
              <a:t>stop-words</a:t>
            </a:r>
            <a:r>
              <a:rPr lang="en-IE" dirty="0" smtClean="0"/>
              <a:t>?</a:t>
            </a:r>
          </a:p>
          <a:p>
            <a:pPr lvl="2"/>
            <a:r>
              <a:rPr lang="en-IE" dirty="0" smtClean="0"/>
              <a:t>Most common words contain least information</a:t>
            </a:r>
          </a:p>
          <a:p>
            <a:pPr lvl="1"/>
            <a:endParaRPr lang="en-IE" dirty="0"/>
          </a:p>
          <a:p>
            <a:r>
              <a:rPr lang="en-IE" dirty="0" smtClean="0"/>
              <a:t>Perhaps implement </a:t>
            </a:r>
            <a:r>
              <a:rPr lang="en-IE" dirty="0" smtClean="0">
                <a:solidFill>
                  <a:srgbClr val="008000"/>
                </a:solidFill>
              </a:rPr>
              <a:t>block-addressing</a:t>
            </a:r>
            <a:r>
              <a:rPr lang="en-IE" dirty="0" smtClean="0"/>
              <a:t>?</a:t>
            </a:r>
          </a:p>
          <a:p>
            <a:pPr lvl="2"/>
            <a:endParaRPr lang="en-IE" dirty="0"/>
          </a:p>
          <a:p>
            <a:pPr lvl="1"/>
            <a:endParaRPr lang="en-IE" dirty="0" smtClean="0"/>
          </a:p>
          <a:p>
            <a:pPr marL="457200" lvl="1" indent="0">
              <a:buNone/>
            </a:pPr>
            <a:endParaRPr lang="en-IE" dirty="0" smtClean="0"/>
          </a:p>
          <a:p>
            <a:pPr lvl="1"/>
            <a:endParaRPr lang="en-IE" dirty="0" smtClean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2895600" y="2286000"/>
            <a:ext cx="3124200" cy="4191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None/>
            </a:pPr>
            <a:r>
              <a:rPr lang="en-IE" sz="2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the</a:t>
            </a:r>
            <a:r>
              <a:rPr lang="en-IE" sz="2200" dirty="0" smtClean="0">
                <a:solidFill>
                  <a:schemeClr val="bg1"/>
                </a:solidFill>
                <a:sym typeface="Wingdings" panose="05000000000000000000" pitchFamily="2" charset="2"/>
              </a:rPr>
              <a:t> drama </a:t>
            </a:r>
            <a:r>
              <a:rPr lang="en-IE" sz="2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in</a:t>
            </a:r>
            <a:r>
              <a:rPr lang="en-IE" sz="22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IE" sz="22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america</a:t>
            </a:r>
            <a:endParaRPr lang="en-IE" sz="22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137" y="35052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i="1" dirty="0"/>
              <a:t>Fruitvale Station</a:t>
            </a:r>
            <a:r>
              <a:rPr lang="en-IE" dirty="0"/>
              <a:t> is a 2013 American </a:t>
            </a:r>
            <a:r>
              <a:rPr lang="en-IE" dirty="0">
                <a:hlinkClick r:id="rId2" tooltip="Drama film"/>
              </a:rPr>
              <a:t>drama film</a:t>
            </a:r>
            <a:r>
              <a:rPr lang="en-IE" dirty="0"/>
              <a:t> written and directed by </a:t>
            </a:r>
            <a:r>
              <a:rPr lang="en-IE" dirty="0">
                <a:hlinkClick r:id="rId3" tooltip="Ryan Coogler"/>
              </a:rPr>
              <a:t>Ryan </a:t>
            </a:r>
            <a:r>
              <a:rPr lang="en-IE" dirty="0" err="1">
                <a:hlinkClick r:id="rId3" tooltip="Ryan Coogler"/>
              </a:rPr>
              <a:t>Coogler</a:t>
            </a:r>
            <a:r>
              <a:rPr lang="en-IE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444137" y="3505200"/>
            <a:ext cx="4585063" cy="369332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/>
          <p:cNvSpPr/>
          <p:nvPr/>
        </p:nvSpPr>
        <p:spPr>
          <a:xfrm>
            <a:off x="5029200" y="3505200"/>
            <a:ext cx="3581400" cy="369332"/>
          </a:xfrm>
          <a:prstGeom prst="rect">
            <a:avLst/>
          </a:prstGeom>
          <a:solidFill>
            <a:schemeClr val="accent6">
              <a:lumMod val="75000"/>
              <a:alpha val="3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706123"/>
              </p:ext>
            </p:extLst>
          </p:nvPr>
        </p:nvGraphicFramePr>
        <p:xfrm>
          <a:off x="3181350" y="4492143"/>
          <a:ext cx="56769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450"/>
                <a:gridCol w="2838450"/>
              </a:tblGrid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Term</a:t>
                      </a:r>
                      <a:r>
                        <a:rPr lang="en-IE" baseline="0" dirty="0" smtClean="0"/>
                        <a:t> List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Posting</a:t>
                      </a:r>
                      <a:r>
                        <a:rPr lang="en-IE" baseline="0" dirty="0" smtClean="0"/>
                        <a:t> Lists</a:t>
                      </a:r>
                      <a:endParaRPr lang="en-IE" dirty="0"/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a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dirty="0" smtClean="0"/>
                        <a:t>,[</a:t>
                      </a:r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r>
                        <a:rPr lang="en-IE" baseline="0" dirty="0" smtClean="0"/>
                        <a:t>,…]),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2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…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]), …</a:t>
                      </a:r>
                      <a:endParaRPr lang="en-I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err="1" smtClean="0">
                          <a:solidFill>
                            <a:schemeClr val="tx1"/>
                          </a:solidFill>
                        </a:rPr>
                        <a:t>american</a:t>
                      </a:r>
                      <a:endParaRPr lang="en-I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dirty="0" smtClean="0"/>
                        <a:t>,[</a:t>
                      </a:r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,…</a:t>
                      </a:r>
                      <a:r>
                        <a:rPr lang="en-IE" baseline="0" dirty="0" smtClean="0"/>
                        <a:t>]),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5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…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]), …</a:t>
                      </a:r>
                      <a:endParaRPr lang="en-I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and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dirty="0" smtClean="0"/>
                        <a:t>,[</a:t>
                      </a:r>
                      <a:r>
                        <a:rPr lang="en-I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</a:t>
                      </a: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IE" baseline="0" dirty="0" smtClean="0"/>
                        <a:t>…]),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2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…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]), …</a:t>
                      </a:r>
                      <a:endParaRPr lang="en-I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by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dirty="0" smtClean="0"/>
                        <a:t>,[</a:t>
                      </a:r>
                      <a:r>
                        <a:rPr lang="en-I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</a:t>
                      </a: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IE" baseline="0" dirty="0" smtClean="0"/>
                        <a:t>…]),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2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en-IE" baseline="0" dirty="0" smtClean="0">
                          <a:solidFill>
                            <a:srgbClr val="7030A0"/>
                          </a:solidFill>
                        </a:rPr>
                        <a:t>…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]), …</a:t>
                      </a:r>
                      <a:endParaRPr lang="en-I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…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44136" y="3881245"/>
            <a:ext cx="207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 smtClean="0">
                <a:solidFill>
                  <a:srgbClr val="0070C0"/>
                </a:solidFill>
              </a:rPr>
              <a:t>Block 1</a:t>
            </a:r>
            <a:endParaRPr lang="en-IE" sz="3600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141" y="3874532"/>
            <a:ext cx="207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 smtClean="0">
                <a:solidFill>
                  <a:schemeClr val="accent6">
                    <a:lumMod val="75000"/>
                  </a:schemeClr>
                </a:solidFill>
              </a:rPr>
              <a:t>Block </a:t>
            </a:r>
            <a:r>
              <a:rPr lang="en-IE" sz="36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105400"/>
            <a:ext cx="213360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/>
              <a:t>What is the effect on phrase search?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233519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9" grpId="0"/>
      <p:bldP spid="10" grpId="0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Search Implementation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Vocabulary keys:</a:t>
            </a:r>
          </a:p>
          <a:p>
            <a:pPr lvl="1"/>
            <a:r>
              <a:rPr lang="en-IE" dirty="0" smtClean="0">
                <a:solidFill>
                  <a:srgbClr val="0070C0"/>
                </a:solidFill>
              </a:rPr>
              <a:t>Hashing</a:t>
            </a:r>
            <a:r>
              <a:rPr lang="en-IE" dirty="0" smtClean="0"/>
              <a:t>: O(1) lookups (assuming good hashing)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no range queries</a:t>
            </a:r>
          </a:p>
          <a:p>
            <a:pPr lvl="2"/>
            <a:r>
              <a:rPr lang="en-IE" dirty="0" smtClean="0">
                <a:solidFill>
                  <a:srgbClr val="008000"/>
                </a:solidFill>
              </a:rPr>
              <a:t>relatively easy to update </a:t>
            </a:r>
            <a:r>
              <a:rPr lang="en-IE" dirty="0" smtClean="0"/>
              <a:t>(though rehashing expensive!)</a:t>
            </a:r>
          </a:p>
          <a:p>
            <a:pPr lvl="1"/>
            <a:r>
              <a:rPr lang="en-IE" dirty="0" smtClean="0">
                <a:solidFill>
                  <a:srgbClr val="0070C0"/>
                </a:solidFill>
              </a:rPr>
              <a:t>Sorting/B-Tree</a:t>
            </a:r>
            <a:r>
              <a:rPr lang="en-IE" dirty="0" smtClean="0"/>
              <a:t>: O(log(</a:t>
            </a:r>
            <a:r>
              <a:rPr lang="en-IE" i="1" dirty="0" smtClean="0"/>
              <a:t>u</a:t>
            </a:r>
            <a:r>
              <a:rPr lang="en-IE" dirty="0" smtClean="0"/>
              <a:t>)) lookups, </a:t>
            </a:r>
            <a:r>
              <a:rPr lang="en-IE" i="1" dirty="0" smtClean="0"/>
              <a:t>u </a:t>
            </a:r>
            <a:r>
              <a:rPr lang="en-IE" dirty="0" smtClean="0"/>
              <a:t>unique words</a:t>
            </a:r>
          </a:p>
          <a:p>
            <a:pPr lvl="2"/>
            <a:r>
              <a:rPr lang="en-IE" dirty="0" smtClean="0">
                <a:solidFill>
                  <a:srgbClr val="008000"/>
                </a:solidFill>
              </a:rPr>
              <a:t>range queries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tricky to update </a:t>
            </a:r>
            <a:r>
              <a:rPr lang="en-IE" dirty="0" smtClean="0"/>
              <a:t>(standard methods for B-trees)</a:t>
            </a:r>
          </a:p>
          <a:p>
            <a:pPr lvl="1"/>
            <a:r>
              <a:rPr lang="en-IE" dirty="0" smtClean="0">
                <a:solidFill>
                  <a:srgbClr val="0070C0"/>
                </a:solidFill>
              </a:rPr>
              <a:t>Tries</a:t>
            </a:r>
            <a:r>
              <a:rPr lang="en-IE" dirty="0" smtClean="0"/>
              <a:t>: O(</a:t>
            </a:r>
            <a:r>
              <a:rPr lang="en-IE" i="1" dirty="0" smtClean="0"/>
              <a:t>l</a:t>
            </a:r>
            <a:r>
              <a:rPr lang="en-IE" dirty="0" smtClean="0"/>
              <a:t>) lookups, </a:t>
            </a:r>
            <a:r>
              <a:rPr lang="en-IE" i="1" dirty="0" smtClean="0"/>
              <a:t>l </a:t>
            </a:r>
            <a:r>
              <a:rPr lang="en-IE" dirty="0" smtClean="0"/>
              <a:t>length of the word</a:t>
            </a:r>
          </a:p>
          <a:p>
            <a:pPr lvl="2"/>
            <a:r>
              <a:rPr lang="en-IE" dirty="0" smtClean="0">
                <a:solidFill>
                  <a:srgbClr val="008000"/>
                </a:solidFill>
              </a:rPr>
              <a:t>range queries, compressed, auto-completion!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referencing becomes tricky (esp. on disk)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5689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Memory Sizes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 smtClean="0"/>
          </a:p>
          <a:p>
            <a:endParaRPr lang="en-IE" dirty="0"/>
          </a:p>
          <a:p>
            <a:r>
              <a:rPr lang="en-IE" dirty="0" smtClean="0"/>
              <a:t>Vocabulary </a:t>
            </a:r>
            <a:r>
              <a:rPr lang="en-IE" dirty="0" smtClean="0"/>
              <a:t>keys:</a:t>
            </a:r>
          </a:p>
          <a:p>
            <a:pPr lvl="1"/>
            <a:r>
              <a:rPr lang="en-IE" dirty="0" smtClean="0"/>
              <a:t>Often will fit in memory!</a:t>
            </a:r>
          </a:p>
          <a:p>
            <a:pPr lvl="1"/>
            <a:r>
              <a:rPr lang="en-IE" dirty="0" smtClean="0"/>
              <a:t>Posting lists may be kept on disk </a:t>
            </a:r>
          </a:p>
          <a:p>
            <a:pPr lvl="2"/>
            <a:r>
              <a:rPr lang="en-IE" dirty="0" smtClean="0"/>
              <a:t>(hot regions </a:t>
            </a:r>
            <a:r>
              <a:rPr lang="en-IE" u="sng" dirty="0" smtClean="0"/>
              <a:t>cached</a:t>
            </a:r>
            <a:r>
              <a:rPr lang="en-IE" dirty="0" smtClean="0"/>
              <a:t>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9429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 smtClean="0"/>
              <a:t>The</a:t>
            </a:r>
            <a:r>
              <a:rPr lang="es-CL" dirty="0" smtClean="0"/>
              <a:t> Long Tail</a:t>
            </a:r>
            <a:endParaRPr lang="es-CL" dirty="0"/>
          </a:p>
        </p:txBody>
      </p:sp>
      <p:pic>
        <p:nvPicPr>
          <p:cNvPr id="1026" name="Picture 2" descr="http://www.getsticky.com.au/file/2016/04/long_tail_coffee_search_ter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66800"/>
            <a:ext cx="6781800" cy="490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81100" y="6075693"/>
            <a:ext cx="6858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/>
              <a:t>What would this mean for a </a:t>
            </a:r>
            <a:r>
              <a:rPr lang="en-IE" sz="2400" dirty="0" smtClean="0"/>
              <a:t>cache</a:t>
            </a:r>
            <a:r>
              <a:rPr lang="en-IE" sz="2400" dirty="0" smtClean="0"/>
              <a:t>?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18531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 smtClean="0"/>
              <a:t>If</a:t>
            </a:r>
            <a:r>
              <a:rPr lang="es-CL" dirty="0" smtClean="0"/>
              <a:t> </a:t>
            </a:r>
            <a:r>
              <a:rPr lang="es-CL" dirty="0" err="1" smtClean="0"/>
              <a:t>interested</a:t>
            </a:r>
            <a:r>
              <a:rPr lang="es-CL" dirty="0" smtClean="0"/>
              <a:t> in </a:t>
            </a:r>
            <a:r>
              <a:rPr lang="es-CL" dirty="0" err="1" smtClean="0"/>
              <a:t>long</a:t>
            </a:r>
            <a:r>
              <a:rPr lang="es-CL" dirty="0" smtClean="0"/>
              <a:t> </a:t>
            </a:r>
            <a:r>
              <a:rPr lang="es-CL" dirty="0" err="1" smtClean="0"/>
              <a:t>tails</a:t>
            </a:r>
            <a:r>
              <a:rPr lang="es-CL" dirty="0" smtClean="0"/>
              <a:t> …</a:t>
            </a:r>
            <a:endParaRPr lang="es-C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2389283"/>
            <a:ext cx="7058025" cy="4457700"/>
          </a:xfrm>
          <a:prstGeom prst="rect">
            <a:avLst/>
          </a:prstGeom>
        </p:spPr>
      </p:pic>
      <p:pic>
        <p:nvPicPr>
          <p:cNvPr id="2050" name="Picture 2" descr="http://static.searchengineguide.com/images/long-ta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52400"/>
            <a:ext cx="2878157" cy="21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59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 smtClean="0"/>
              <a:t>Compression</a:t>
            </a:r>
            <a:r>
              <a:rPr lang="es-CL" dirty="0" smtClean="0"/>
              <a:t> </a:t>
            </a:r>
            <a:r>
              <a:rPr lang="es-CL" dirty="0" err="1" smtClean="0"/>
              <a:t>techniques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err="1" smtClean="0">
                <a:solidFill>
                  <a:srgbClr val="00B050"/>
                </a:solidFill>
              </a:rPr>
              <a:t>Numeric</a:t>
            </a:r>
            <a:r>
              <a:rPr lang="es-CL" dirty="0" smtClean="0"/>
              <a:t> </a:t>
            </a:r>
            <a:r>
              <a:rPr lang="es-CL" dirty="0" err="1" smtClean="0"/>
              <a:t>compression</a:t>
            </a:r>
            <a:r>
              <a:rPr lang="es-CL" dirty="0" smtClean="0"/>
              <a:t> </a:t>
            </a:r>
            <a:r>
              <a:rPr lang="es-CL" dirty="0" err="1" smtClean="0"/>
              <a:t>important</a:t>
            </a:r>
            <a:endParaRPr lang="es-C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746265"/>
              </p:ext>
            </p:extLst>
          </p:nvPr>
        </p:nvGraphicFramePr>
        <p:xfrm>
          <a:off x="1866900" y="3322320"/>
          <a:ext cx="56769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4457700"/>
              </a:tblGrid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Term</a:t>
                      </a:r>
                      <a:r>
                        <a:rPr lang="en-IE" baseline="0" dirty="0" smtClean="0"/>
                        <a:t> List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Posting</a:t>
                      </a:r>
                      <a:r>
                        <a:rPr lang="en-IE" baseline="0" dirty="0" smtClean="0"/>
                        <a:t> Lists</a:t>
                      </a:r>
                      <a:endParaRPr lang="en-IE" dirty="0"/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country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baseline="0" dirty="0" smtClean="0"/>
                        <a:t>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2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en-IE" baseline="0" dirty="0" smtClean="0"/>
                        <a:t>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3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en-IE" baseline="0" dirty="0" smtClean="0"/>
                        <a:t>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4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en-IE" baseline="0" dirty="0" smtClean="0"/>
                        <a:t>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6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en-IE" baseline="0" dirty="0" smtClean="0"/>
                        <a:t>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7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), …</a:t>
                      </a:r>
                      <a:endParaRPr lang="en-I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…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I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88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If we didn’t have search …</a:t>
            </a:r>
            <a:endParaRPr lang="en-I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419600" y="1191491"/>
                <a:ext cx="4495800" cy="5410200"/>
              </a:xfrm>
            </p:spPr>
            <p:txBody>
              <a:bodyPr>
                <a:normAutofit/>
              </a:bodyPr>
              <a:lstStyle/>
              <a:p>
                <a:r>
                  <a:rPr lang="en-IE" sz="2400" dirty="0" smtClean="0"/>
                  <a:t>Contains all books with</a:t>
                </a:r>
              </a:p>
              <a:p>
                <a:pPr lvl="1"/>
                <a:r>
                  <a:rPr lang="en-IE" sz="2000" dirty="0" smtClean="0"/>
                  <a:t>25 unique characters</a:t>
                </a:r>
              </a:p>
              <a:p>
                <a:pPr lvl="1"/>
                <a:r>
                  <a:rPr lang="en-IE" sz="2000" dirty="0" smtClean="0"/>
                  <a:t>80 characters per line</a:t>
                </a:r>
              </a:p>
              <a:p>
                <a:pPr lvl="1"/>
                <a:r>
                  <a:rPr lang="en-IE" sz="2000" dirty="0" smtClean="0"/>
                  <a:t>40 lines per page</a:t>
                </a:r>
              </a:p>
              <a:p>
                <a:pPr lvl="1"/>
                <a:r>
                  <a:rPr lang="en-IE" sz="2000" dirty="0" smtClean="0"/>
                  <a:t>410 pages</a:t>
                </a:r>
              </a:p>
              <a:p>
                <a:pPr lvl="1"/>
                <a:r>
                  <a:rPr lang="en-IE" sz="2000" dirty="0" smtClean="0">
                    <a:solidFill>
                      <a:srgbClr val="0070C0"/>
                    </a:solidFill>
                  </a:rPr>
                  <a:t>410 x 40 x 80 = 1,312,000 chars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IE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sz="20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s-CL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IE" sz="20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1,312,000</m:t>
                        </m:r>
                      </m:sup>
                    </m:sSup>
                  </m:oMath>
                </a14:m>
                <a:r>
                  <a:rPr lang="en-IE" sz="2000" b="0" dirty="0" smtClean="0">
                    <a:solidFill>
                      <a:srgbClr val="0070C0"/>
                    </a:solidFill>
                  </a:rPr>
                  <a:t> books</a:t>
                </a:r>
                <a:endParaRPr lang="en-IE" sz="2000" dirty="0" smtClean="0">
                  <a:solidFill>
                    <a:srgbClr val="0070C0"/>
                  </a:solidFill>
                </a:endParaRPr>
              </a:p>
              <a:p>
                <a:r>
                  <a:rPr lang="en-IE" sz="2400" dirty="0" smtClean="0"/>
                  <a:t>Would contain any book </a:t>
                </a:r>
                <a:r>
                  <a:rPr lang="en-IE" sz="2400" dirty="0" smtClean="0"/>
                  <a:t>imaginable</a:t>
                </a:r>
              </a:p>
              <a:p>
                <a:pPr lvl="1"/>
                <a:r>
                  <a:rPr lang="en-IE" sz="2000" dirty="0" smtClean="0"/>
                  <a:t>Including a book with the location of useful books ;)</a:t>
                </a:r>
                <a:endParaRPr lang="en-IE" sz="2000" dirty="0" smtClean="0"/>
              </a:p>
              <a:p>
                <a:pPr marL="0" indent="0">
                  <a:buNone/>
                </a:pPr>
                <a:r>
                  <a:rPr lang="en-IE" sz="2400" dirty="0" smtClean="0">
                    <a:solidFill>
                      <a:srgbClr val="FF0000"/>
                    </a:solidFill>
                  </a:rPr>
                  <a:t>All information = Zero information</a:t>
                </a:r>
              </a:p>
              <a:p>
                <a:pPr lvl="1"/>
                <a:endParaRPr lang="en-IE" sz="2000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419600" y="1191491"/>
                <a:ext cx="4495800" cy="5410200"/>
              </a:xfrm>
              <a:blipFill rotWithShape="0">
                <a:blip r:embed="rId2"/>
                <a:stretch>
                  <a:fillRect l="-2033" t="-901" r="-94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://www.mbird.com/wp-content/uploads/2013/07/babel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31" y="1066800"/>
            <a:ext cx="3802881" cy="565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38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Compression techniques: High Level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>
                <a:solidFill>
                  <a:srgbClr val="7030A0"/>
                </a:solidFill>
              </a:rPr>
              <a:t>Interval indexing</a:t>
            </a:r>
          </a:p>
          <a:p>
            <a:pPr lvl="1"/>
            <a:r>
              <a:rPr lang="en-IE" dirty="0" smtClean="0"/>
              <a:t>Example for record-level indexing</a:t>
            </a:r>
          </a:p>
          <a:p>
            <a:pPr lvl="2"/>
            <a:r>
              <a:rPr lang="en-IE" dirty="0"/>
              <a:t>C</a:t>
            </a:r>
            <a:r>
              <a:rPr lang="en-IE" dirty="0" smtClean="0"/>
              <a:t>ould </a:t>
            </a:r>
            <a:r>
              <a:rPr lang="en-IE" dirty="0" smtClean="0"/>
              <a:t>also be </a:t>
            </a:r>
            <a:r>
              <a:rPr lang="en-IE" dirty="0" smtClean="0"/>
              <a:t>applied for block-level </a:t>
            </a:r>
            <a:r>
              <a:rPr lang="en-IE" dirty="0" smtClean="0"/>
              <a:t>indexing, etc.</a:t>
            </a:r>
            <a:endParaRPr lang="en-I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799218"/>
              </p:ext>
            </p:extLst>
          </p:nvPr>
        </p:nvGraphicFramePr>
        <p:xfrm>
          <a:off x="1866900" y="3322320"/>
          <a:ext cx="56769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4457700"/>
              </a:tblGrid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Term</a:t>
                      </a:r>
                      <a:r>
                        <a:rPr lang="en-IE" baseline="0" dirty="0" smtClean="0"/>
                        <a:t> List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Posting</a:t>
                      </a:r>
                      <a:r>
                        <a:rPr lang="en-IE" baseline="0" dirty="0" smtClean="0"/>
                        <a:t> Lists</a:t>
                      </a:r>
                      <a:endParaRPr lang="en-IE" dirty="0"/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country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baseline="0" dirty="0" smtClean="0"/>
                        <a:t>), 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2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en-IE" baseline="0" dirty="0" smtClean="0"/>
                        <a:t>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3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en-IE" baseline="0" dirty="0" smtClean="0"/>
                        <a:t>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4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en-IE" baseline="0" dirty="0" smtClean="0"/>
                        <a:t>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6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en-IE" baseline="0" dirty="0" smtClean="0"/>
                        <a:t>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7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), …</a:t>
                      </a:r>
                      <a:endParaRPr lang="en-I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…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I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104488"/>
              </p:ext>
            </p:extLst>
          </p:nvPr>
        </p:nvGraphicFramePr>
        <p:xfrm>
          <a:off x="1905000" y="4724400"/>
          <a:ext cx="5676900" cy="1097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9200"/>
                <a:gridCol w="4457700"/>
              </a:tblGrid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Term</a:t>
                      </a:r>
                      <a:r>
                        <a:rPr lang="en-IE" baseline="0" dirty="0" smtClean="0"/>
                        <a:t> List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Posting</a:t>
                      </a:r>
                      <a:r>
                        <a:rPr lang="en-IE" baseline="0" dirty="0" smtClean="0"/>
                        <a:t> Lists</a:t>
                      </a:r>
                      <a:endParaRPr lang="en-IE" dirty="0"/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country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(1</a:t>
                      </a:r>
                      <a:r>
                        <a:rPr lang="en-IE" baseline="0" dirty="0" smtClean="0"/>
                        <a:t>–4), (6–7), </a:t>
                      </a:r>
                      <a:endParaRPr lang="en-I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…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…</a:t>
                      </a:r>
                      <a:endParaRPr lang="en-I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10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Compression techniques: High Level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>
                <a:solidFill>
                  <a:schemeClr val="accent3">
                    <a:lumMod val="75000"/>
                  </a:schemeClr>
                </a:solidFill>
              </a:rPr>
              <a:t>Gap </a:t>
            </a:r>
            <a:r>
              <a:rPr lang="en-IE" dirty="0" smtClean="0">
                <a:solidFill>
                  <a:schemeClr val="accent3">
                    <a:lumMod val="75000"/>
                  </a:schemeClr>
                </a:solidFill>
              </a:rPr>
              <a:t>indexing</a:t>
            </a:r>
          </a:p>
          <a:p>
            <a:pPr lvl="1"/>
            <a:r>
              <a:rPr lang="en-IE" dirty="0" smtClean="0"/>
              <a:t>Example for record-level </a:t>
            </a:r>
            <a:r>
              <a:rPr lang="en-IE" dirty="0" smtClean="0"/>
              <a:t>indexing</a:t>
            </a:r>
          </a:p>
          <a:p>
            <a:pPr lvl="2"/>
            <a:r>
              <a:rPr lang="en-IE" dirty="0"/>
              <a:t>Could also be applied for block-level indexing, etc</a:t>
            </a:r>
            <a:r>
              <a:rPr lang="en-IE" dirty="0" smtClean="0"/>
              <a:t>.</a:t>
            </a:r>
            <a:endParaRPr lang="en-I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41234"/>
              </p:ext>
            </p:extLst>
          </p:nvPr>
        </p:nvGraphicFramePr>
        <p:xfrm>
          <a:off x="1866900" y="3322320"/>
          <a:ext cx="56769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4457700"/>
              </a:tblGrid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Term</a:t>
                      </a:r>
                      <a:r>
                        <a:rPr lang="en-IE" baseline="0" dirty="0" smtClean="0"/>
                        <a:t> List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Posting</a:t>
                      </a:r>
                      <a:r>
                        <a:rPr lang="en-IE" baseline="0" dirty="0" smtClean="0"/>
                        <a:t> Lists</a:t>
                      </a:r>
                      <a:endParaRPr lang="en-IE" dirty="0"/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country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</a:t>
                      </a:r>
                      <a:r>
                        <a:rPr lang="en-IE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E" baseline="0" dirty="0" smtClean="0"/>
                        <a:t>), </a:t>
                      </a:r>
                      <a:r>
                        <a:rPr lang="en-IE" baseline="0" dirty="0" smtClean="0"/>
                        <a:t>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3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en-IE" baseline="0" dirty="0" smtClean="0"/>
                        <a:t>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4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en-IE" baseline="0" dirty="0" smtClean="0"/>
                        <a:t>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8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en-IE" baseline="0" dirty="0" smtClean="0"/>
                        <a:t>(</a:t>
                      </a:r>
                      <a:r>
                        <a:rPr lang="en-IE" baseline="0" dirty="0" smtClean="0">
                          <a:solidFill>
                            <a:srgbClr val="008000"/>
                          </a:solidFill>
                        </a:rPr>
                        <a:t>9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en-IE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I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…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I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516604"/>
              </p:ext>
            </p:extLst>
          </p:nvPr>
        </p:nvGraphicFramePr>
        <p:xfrm>
          <a:off x="1905000" y="4724400"/>
          <a:ext cx="5676900" cy="109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/>
                <a:gridCol w="4457700"/>
              </a:tblGrid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Term</a:t>
                      </a:r>
                      <a:r>
                        <a:rPr lang="en-IE" baseline="0" dirty="0" smtClean="0"/>
                        <a:t> List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Posting</a:t>
                      </a:r>
                      <a:r>
                        <a:rPr lang="en-IE" baseline="0" dirty="0" smtClean="0"/>
                        <a:t> Lists</a:t>
                      </a:r>
                      <a:endParaRPr lang="en-IE" dirty="0"/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country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(1</a:t>
                      </a:r>
                      <a:r>
                        <a:rPr lang="en-IE" baseline="0" dirty="0" smtClean="0"/>
                        <a:t>), 2, 1, 4, 1</a:t>
                      </a:r>
                      <a:endParaRPr lang="en-IE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90">
                <a:tc>
                  <a:txBody>
                    <a:bodyPr/>
                    <a:lstStyle/>
                    <a:p>
                      <a:r>
                        <a:rPr lang="en-IE" dirty="0" smtClean="0"/>
                        <a:t>…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…</a:t>
                      </a:r>
                      <a:endParaRPr lang="en-I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6061055"/>
            <a:ext cx="28956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/>
              <a:t>What’s the benefit?</a:t>
            </a:r>
            <a:endParaRPr lang="en-I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352800" y="6061055"/>
            <a:ext cx="5715000" cy="4616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/>
              <a:t>Repeated small numbers easier to compress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159683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Compression techniques: </a:t>
            </a:r>
            <a:r>
              <a:rPr lang="en-IE" dirty="0" smtClean="0"/>
              <a:t>Bit Level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/>
          <a:lstStyle/>
          <a:p>
            <a:r>
              <a:rPr lang="en-IE" sz="2800" dirty="0" smtClean="0"/>
              <a:t>Variable length coding: bit-level techniques </a:t>
            </a:r>
          </a:p>
          <a:p>
            <a:r>
              <a:rPr lang="en-IE" sz="2800" dirty="0" smtClean="0"/>
              <a:t>For example, Elias </a:t>
            </a:r>
            <a:r>
              <a:rPr lang="el-GR" sz="2800" dirty="0" smtClean="0"/>
              <a:t>γ</a:t>
            </a:r>
            <a:r>
              <a:rPr lang="es-CL" sz="2800" dirty="0" smtClean="0"/>
              <a:t> (</a:t>
            </a:r>
            <a:r>
              <a:rPr lang="en-IE" sz="2800" dirty="0"/>
              <a:t>g</a:t>
            </a:r>
            <a:r>
              <a:rPr lang="en-IE" sz="2800" dirty="0" smtClean="0"/>
              <a:t>amma) encoding</a:t>
            </a:r>
            <a:endParaRPr lang="en-IE" sz="2800" dirty="0" smtClean="0"/>
          </a:p>
          <a:p>
            <a:pPr lvl="1"/>
            <a:r>
              <a:rPr lang="en-IE" sz="2400" dirty="0" smtClean="0"/>
              <a:t>Assumes many small numbers 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393129"/>
              </p:ext>
            </p:extLst>
          </p:nvPr>
        </p:nvGraphicFramePr>
        <p:xfrm>
          <a:off x="838200" y="2590800"/>
          <a:ext cx="7696200" cy="381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39240"/>
                <a:gridCol w="1539240"/>
                <a:gridCol w="1539240"/>
                <a:gridCol w="1539240"/>
                <a:gridCol w="1539240"/>
              </a:tblGrid>
              <a:tr h="494670">
                <a:tc>
                  <a:txBody>
                    <a:bodyPr/>
                    <a:lstStyle/>
                    <a:p>
                      <a:r>
                        <a:rPr lang="en-IE" sz="1400" dirty="0" smtClean="0"/>
                        <a:t>z: integer to encode</a:t>
                      </a:r>
                      <a:endParaRPr lang="en-IE" sz="14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kern="1200" dirty="0" smtClean="0">
                          <a:effectLst/>
                        </a:rPr>
                        <a:t>n = ⌊log</a:t>
                      </a:r>
                      <a:r>
                        <a:rPr lang="en-IE" sz="1400" kern="1200" baseline="-25000" dirty="0" smtClean="0">
                          <a:effectLst/>
                        </a:rPr>
                        <a:t>2</a:t>
                      </a:r>
                      <a:r>
                        <a:rPr lang="en-IE" sz="1400" kern="1200" dirty="0" smtClean="0">
                          <a:effectLst/>
                        </a:rPr>
                        <a:t>(z)⌋ coded in unary</a:t>
                      </a:r>
                      <a:endParaRPr lang="en-I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 smtClean="0"/>
                        <a:t>a zero marker</a:t>
                      </a:r>
                      <a:endParaRPr lang="en-I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 smtClean="0"/>
                        <a:t>next </a:t>
                      </a:r>
                      <a:r>
                        <a:rPr lang="en-IE" sz="1400" kern="1200" dirty="0" smtClean="0">
                          <a:effectLst/>
                        </a:rPr>
                        <a:t>n binary </a:t>
                      </a:r>
                      <a:r>
                        <a:rPr lang="en-IE" sz="1400" dirty="0" smtClean="0"/>
                        <a:t>numbers</a:t>
                      </a:r>
                      <a:endParaRPr lang="en-I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 smtClean="0"/>
                        <a:t>final Elias </a:t>
                      </a:r>
                      <a:r>
                        <a:rPr lang="el-GR" sz="1400" dirty="0" smtClean="0"/>
                        <a:t>γ</a:t>
                      </a:r>
                      <a:r>
                        <a:rPr lang="es-CL" sz="1400" dirty="0" smtClean="0"/>
                        <a:t> </a:t>
                      </a:r>
                      <a:r>
                        <a:rPr lang="en-IE" sz="1400" dirty="0" smtClean="0"/>
                        <a:t>code</a:t>
                      </a:r>
                      <a:endParaRPr lang="en-IE" sz="1400" b="0" dirty="0"/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0</a:t>
                      </a:r>
                      <a:endParaRPr lang="en-IE" i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100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dirty="0" smtClean="0"/>
                        <a:t>3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101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dirty="0" smtClean="0"/>
                        <a:t>4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00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11000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dirty="0" smtClean="0"/>
                        <a:t>5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01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11001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dirty="0" smtClean="0"/>
                        <a:t>6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11010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dirty="0" smtClean="0"/>
                        <a:t>7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11011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dirty="0" smtClean="0"/>
                        <a:t>8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111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000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1110000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dirty="0" smtClean="0"/>
                        <a:t>…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…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…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…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…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296140" y="6451979"/>
            <a:ext cx="19050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&lt;1,2,1,1,4,8,5</a:t>
            </a:r>
            <a:r>
              <a:rPr lang="en-IE" dirty="0" smtClean="0"/>
              <a:t>&gt;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1219200" y="6454801"/>
            <a:ext cx="507694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Can </a:t>
            </a:r>
            <a:r>
              <a:rPr lang="en-IE" dirty="0"/>
              <a:t>you </a:t>
            </a:r>
            <a:r>
              <a:rPr lang="en-IE" dirty="0" smtClean="0"/>
              <a:t>decode </a:t>
            </a:r>
            <a:r>
              <a:rPr lang="en-IE" dirty="0"/>
              <a:t>“01000011000111000011001”?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3927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Compression techniques: </a:t>
            </a:r>
            <a:r>
              <a:rPr lang="en-IE" dirty="0" smtClean="0"/>
              <a:t>Bit Level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/>
          <a:lstStyle/>
          <a:p>
            <a:r>
              <a:rPr lang="en-IE" sz="2800" dirty="0" smtClean="0"/>
              <a:t>Variable length coding: bit-level techniques </a:t>
            </a:r>
          </a:p>
          <a:p>
            <a:r>
              <a:rPr lang="en-IE" sz="2800" dirty="0" smtClean="0"/>
              <a:t>For example, Elias </a:t>
            </a:r>
            <a:r>
              <a:rPr lang="el-GR" sz="2800" dirty="0"/>
              <a:t>δ</a:t>
            </a:r>
            <a:r>
              <a:rPr lang="es-CL" sz="2800" dirty="0" smtClean="0"/>
              <a:t> (</a:t>
            </a:r>
            <a:r>
              <a:rPr lang="en-IE" sz="2800" dirty="0" smtClean="0"/>
              <a:t>delta) encoding</a:t>
            </a:r>
          </a:p>
          <a:p>
            <a:pPr lvl="1"/>
            <a:r>
              <a:rPr lang="en-IE" dirty="0" smtClean="0"/>
              <a:t>Better for some distributions</a:t>
            </a: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24143"/>
              </p:ext>
            </p:extLst>
          </p:nvPr>
        </p:nvGraphicFramePr>
        <p:xfrm>
          <a:off x="838200" y="2590800"/>
          <a:ext cx="6156960" cy="381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9240"/>
                <a:gridCol w="1539240"/>
                <a:gridCol w="1539240"/>
                <a:gridCol w="1539240"/>
              </a:tblGrid>
              <a:tr h="494670">
                <a:tc>
                  <a:txBody>
                    <a:bodyPr/>
                    <a:lstStyle/>
                    <a:p>
                      <a:r>
                        <a:rPr lang="en-IE" sz="1400" b="0" i="1" dirty="0" smtClean="0"/>
                        <a:t>z: integer to encode</a:t>
                      </a:r>
                      <a:endParaRPr lang="en-IE" sz="14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0" i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IE" sz="14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⌊log</a:t>
                      </a:r>
                      <a:r>
                        <a:rPr lang="en-IE" sz="1400" b="0" i="0" kern="1200" baseline="-250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IE" sz="14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IE" sz="1400" b="0" i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en-IE" sz="14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IE" sz="14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⌋ </a:t>
                      </a:r>
                      <a:r>
                        <a:rPr lang="en-IE" sz="14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coded in </a:t>
                      </a:r>
                      <a:r>
                        <a:rPr lang="en-IE" sz="14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Elias</a:t>
                      </a:r>
                      <a:r>
                        <a:rPr lang="en-IE" sz="1400" b="1" i="0" kern="1200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l-GR" sz="1400" b="1" dirty="0" smtClean="0"/>
                        <a:t>γ</a:t>
                      </a:r>
                      <a:endParaRPr lang="en-I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0" dirty="0" smtClean="0"/>
                        <a:t>next </a:t>
                      </a:r>
                      <a:r>
                        <a:rPr lang="en-IE" sz="1400" b="0" i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IE" sz="14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binary </a:t>
                      </a:r>
                      <a:r>
                        <a:rPr lang="en-IE" sz="1400" b="0" dirty="0" smtClean="0"/>
                        <a:t>numbers</a:t>
                      </a:r>
                      <a:endParaRPr lang="en-I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0" dirty="0" smtClean="0"/>
                        <a:t>final Elias </a:t>
                      </a:r>
                      <a:r>
                        <a:rPr lang="el-GR" sz="1400" b="0" dirty="0" smtClean="0"/>
                        <a:t>δ</a:t>
                      </a:r>
                      <a:r>
                        <a:rPr lang="es-CL" sz="1400" b="0" dirty="0" smtClean="0"/>
                        <a:t> </a:t>
                      </a:r>
                      <a:r>
                        <a:rPr lang="en-IE" sz="1400" b="0" dirty="0" smtClean="0"/>
                        <a:t>code</a:t>
                      </a:r>
                      <a:endParaRPr lang="en-IE" sz="1400" b="0" dirty="0"/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b="1" dirty="0" smtClean="0"/>
                        <a:t>1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i="1" dirty="0" smtClean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E" i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b="1" dirty="0" smtClean="0"/>
                        <a:t>2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1000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b="1" dirty="0" smtClean="0"/>
                        <a:t>3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1001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b="1" dirty="0" smtClean="0"/>
                        <a:t>4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101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00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10100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b="1" dirty="0" smtClean="0"/>
                        <a:t>5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101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01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10101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b="1" dirty="0" smtClean="0"/>
                        <a:t>6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101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10110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b="1" dirty="0" smtClean="0"/>
                        <a:t>7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101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10111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b="1" dirty="0" smtClean="0"/>
                        <a:t>8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11000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000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11000000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b="1" dirty="0" smtClean="0"/>
                        <a:t>…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…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…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…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96140" y="6451979"/>
            <a:ext cx="19050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&lt;1,9,3,1,17&gt;</a:t>
            </a:r>
            <a:endParaRPr lang="en-IE" dirty="0"/>
          </a:p>
        </p:txBody>
      </p:sp>
      <p:sp>
        <p:nvSpPr>
          <p:cNvPr id="9" name="TextBox 8"/>
          <p:cNvSpPr txBox="1"/>
          <p:nvPr/>
        </p:nvSpPr>
        <p:spPr>
          <a:xfrm>
            <a:off x="1219200" y="6454801"/>
            <a:ext cx="507694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Can </a:t>
            </a:r>
            <a:r>
              <a:rPr lang="en-IE" dirty="0"/>
              <a:t>you </a:t>
            </a:r>
            <a:r>
              <a:rPr lang="en-IE" dirty="0" smtClean="0"/>
              <a:t>decode </a:t>
            </a:r>
            <a:r>
              <a:rPr lang="en-IE" dirty="0"/>
              <a:t>“</a:t>
            </a:r>
            <a:r>
              <a:rPr lang="en-IE" dirty="0" smtClean="0"/>
              <a:t>0110000011001011001001”?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426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Compression techniques: </a:t>
            </a:r>
            <a:r>
              <a:rPr lang="en-IE" dirty="0" smtClean="0"/>
              <a:t>Byte Level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/>
          <a:lstStyle/>
          <a:p>
            <a:endParaRPr lang="en-IE" sz="2800" dirty="0" smtClean="0"/>
          </a:p>
          <a:p>
            <a:r>
              <a:rPr lang="en-IE" sz="2800" dirty="0" smtClean="0"/>
              <a:t>Use variable length byte codes</a:t>
            </a:r>
          </a:p>
          <a:p>
            <a:r>
              <a:rPr lang="en-IE" sz="2800" dirty="0" smtClean="0"/>
              <a:t>Use last bit of byte to indicate if the numbe</a:t>
            </a:r>
            <a:r>
              <a:rPr lang="en-IE" sz="2800" dirty="0" smtClean="0"/>
              <a:t>r ends</a:t>
            </a:r>
          </a:p>
          <a:p>
            <a:endParaRPr lang="en-IE" sz="2800" dirty="0" smtClean="0"/>
          </a:p>
          <a:p>
            <a:r>
              <a:rPr lang="en-IE" sz="2800" dirty="0" smtClean="0"/>
              <a:t>For example:</a:t>
            </a:r>
          </a:p>
          <a:p>
            <a:endParaRPr lang="en-IE" sz="2800" dirty="0"/>
          </a:p>
          <a:p>
            <a:endParaRPr lang="en-IE" sz="2800" dirty="0" smtClean="0"/>
          </a:p>
          <a:p>
            <a:endParaRPr lang="en-IE" sz="2800" dirty="0"/>
          </a:p>
          <a:p>
            <a:r>
              <a:rPr lang="en-IE" sz="2800" dirty="0" smtClean="0"/>
              <a:t>0010010 = 18, 1010001= 81, 100010010= 274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1219200" y="3974068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0010010</a:t>
            </a:r>
            <a:r>
              <a:rPr lang="en-I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67000" y="3974068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1010001</a:t>
            </a:r>
            <a:r>
              <a:rPr lang="en-IE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14800" y="3974068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0000010</a:t>
            </a:r>
            <a:r>
              <a:rPr lang="en-IE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IE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2600" y="3974068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0010010</a:t>
            </a:r>
            <a:r>
              <a:rPr lang="en-I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37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 smtClean="0"/>
              <a:t>Parametric</a:t>
            </a:r>
            <a:r>
              <a:rPr lang="es-CL" dirty="0" smtClean="0"/>
              <a:t> </a:t>
            </a:r>
            <a:r>
              <a:rPr lang="es-CL" dirty="0" err="1" smtClean="0"/>
              <a:t>compression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err="1" smtClean="0"/>
              <a:t>Previous</a:t>
            </a:r>
            <a:r>
              <a:rPr lang="es-CL" dirty="0" smtClean="0"/>
              <a:t> </a:t>
            </a:r>
            <a:r>
              <a:rPr lang="es-CL" dirty="0" err="1" smtClean="0"/>
              <a:t>methods</a:t>
            </a:r>
            <a:r>
              <a:rPr lang="es-CL" dirty="0" smtClean="0"/>
              <a:t> “non-</a:t>
            </a:r>
            <a:r>
              <a:rPr lang="es-CL" dirty="0" err="1" smtClean="0"/>
              <a:t>parametric</a:t>
            </a:r>
            <a:r>
              <a:rPr lang="es-CL" dirty="0" smtClean="0"/>
              <a:t>”</a:t>
            </a:r>
          </a:p>
          <a:p>
            <a:pPr lvl="1"/>
            <a:r>
              <a:rPr lang="es-CL" dirty="0" err="1" smtClean="0"/>
              <a:t>Don’t</a:t>
            </a:r>
            <a:r>
              <a:rPr lang="es-CL" dirty="0" smtClean="0"/>
              <a:t> </a:t>
            </a:r>
            <a:r>
              <a:rPr lang="es-CL" dirty="0" err="1" smtClean="0"/>
              <a:t>take</a:t>
            </a:r>
            <a:r>
              <a:rPr lang="es-CL" dirty="0" smtClean="0"/>
              <a:t> </a:t>
            </a:r>
            <a:r>
              <a:rPr lang="es-CL" dirty="0" err="1" smtClean="0"/>
              <a:t>an</a:t>
            </a:r>
            <a:r>
              <a:rPr lang="es-CL" dirty="0" smtClean="0"/>
              <a:t> input </a:t>
            </a:r>
            <a:r>
              <a:rPr lang="es-CL" dirty="0" err="1" smtClean="0"/>
              <a:t>value</a:t>
            </a:r>
            <a:endParaRPr lang="es-CL" dirty="0" smtClean="0"/>
          </a:p>
          <a:p>
            <a:r>
              <a:rPr lang="es-CL" dirty="0" err="1" smtClean="0"/>
              <a:t>Other</a:t>
            </a:r>
            <a:r>
              <a:rPr lang="es-CL" dirty="0" smtClean="0"/>
              <a:t> </a:t>
            </a:r>
            <a:r>
              <a:rPr lang="es-CL" dirty="0" err="1" smtClean="0"/>
              <a:t>compression</a:t>
            </a:r>
            <a:r>
              <a:rPr lang="es-CL" dirty="0" smtClean="0"/>
              <a:t> </a:t>
            </a:r>
            <a:r>
              <a:rPr lang="es-CL" dirty="0" err="1" smtClean="0"/>
              <a:t>techniques</a:t>
            </a:r>
            <a:r>
              <a:rPr lang="es-CL" dirty="0" smtClean="0"/>
              <a:t> </a:t>
            </a:r>
            <a:r>
              <a:rPr lang="es-CL" dirty="0" err="1" smtClean="0"/>
              <a:t>parametric</a:t>
            </a:r>
            <a:r>
              <a:rPr lang="es-CL" dirty="0" smtClean="0"/>
              <a:t>:</a:t>
            </a:r>
          </a:p>
          <a:p>
            <a:pPr lvl="1"/>
            <a:r>
              <a:rPr lang="es-CL" dirty="0" err="1" smtClean="0"/>
              <a:t>for</a:t>
            </a:r>
            <a:r>
              <a:rPr lang="es-CL" dirty="0" smtClean="0"/>
              <a:t> </a:t>
            </a:r>
            <a:r>
              <a:rPr lang="es-CL" dirty="0" err="1" smtClean="0"/>
              <a:t>example</a:t>
            </a:r>
            <a:r>
              <a:rPr lang="es-CL" dirty="0" smtClean="0"/>
              <a:t>, Golomb-</a:t>
            </a:r>
            <a:r>
              <a:rPr lang="es-CL" i="1" dirty="0" smtClean="0"/>
              <a:t>3</a:t>
            </a:r>
            <a:r>
              <a:rPr lang="es-CL" dirty="0" smtClean="0"/>
              <a:t> </a:t>
            </a:r>
            <a:r>
              <a:rPr lang="es-CL" dirty="0" err="1" smtClean="0"/>
              <a:t>code</a:t>
            </a:r>
            <a:r>
              <a:rPr lang="es-CL" dirty="0" smtClean="0"/>
              <a:t>:</a:t>
            </a:r>
          </a:p>
          <a:p>
            <a:pPr lvl="2"/>
            <a:endParaRPr lang="es-C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709495"/>
              </p:ext>
            </p:extLst>
          </p:nvPr>
        </p:nvGraphicFramePr>
        <p:xfrm>
          <a:off x="1676400" y="3429000"/>
          <a:ext cx="6156960" cy="381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9240"/>
                <a:gridCol w="1539240"/>
                <a:gridCol w="1539240"/>
                <a:gridCol w="1539240"/>
              </a:tblGrid>
              <a:tr h="494670">
                <a:tc>
                  <a:txBody>
                    <a:bodyPr/>
                    <a:lstStyle/>
                    <a:p>
                      <a:r>
                        <a:rPr lang="en-IE" sz="1400" b="0" i="1" dirty="0" smtClean="0"/>
                        <a:t>z: integer to encode</a:t>
                      </a:r>
                      <a:endParaRPr lang="en-IE" sz="14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0" i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IE" sz="14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IE" sz="14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⌊(</a:t>
                      </a:r>
                      <a:r>
                        <a:rPr lang="en-IE" sz="1400" b="0" i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z-1)</a:t>
                      </a:r>
                      <a:r>
                        <a:rPr lang="en-IE" sz="14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/3⌋ </a:t>
                      </a:r>
                      <a:r>
                        <a:rPr lang="en-IE" sz="14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coded in </a:t>
                      </a:r>
                      <a:r>
                        <a:rPr lang="es-CL" sz="14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unary</a:t>
                      </a:r>
                      <a:endParaRPr lang="en-I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binary </a:t>
                      </a:r>
                      <a:r>
                        <a:rPr lang="en-IE" sz="1400" b="0" dirty="0" smtClean="0"/>
                        <a:t>remainder</a:t>
                      </a:r>
                      <a:endParaRPr lang="en-I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0" dirty="0" smtClean="0"/>
                        <a:t>final </a:t>
                      </a:r>
                      <a:r>
                        <a:rPr lang="en-IE" sz="1400" b="0" dirty="0" smtClean="0"/>
                        <a:t>Golomb-3</a:t>
                      </a:r>
                      <a:r>
                        <a:rPr lang="es-CL" sz="1400" b="0" dirty="0" smtClean="0"/>
                        <a:t> </a:t>
                      </a:r>
                      <a:r>
                        <a:rPr lang="en-IE" sz="1400" b="0" dirty="0" smtClean="0"/>
                        <a:t>code</a:t>
                      </a:r>
                      <a:endParaRPr lang="en-IE" sz="1400" b="0" dirty="0"/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b="1" dirty="0" smtClean="0"/>
                        <a:t>1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i="1" dirty="0" smtClean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E" i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00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b="1" dirty="0" smtClean="0"/>
                        <a:t>2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010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b="1" dirty="0" smtClean="0"/>
                        <a:t>3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011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b="1" dirty="0" smtClean="0"/>
                        <a:t>4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b="1" dirty="0" smtClean="0"/>
                        <a:t>5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1010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b="1" dirty="0" smtClean="0"/>
                        <a:t>6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1011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b="1" dirty="0" smtClean="0"/>
                        <a:t>7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00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1100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b="1" dirty="0" smtClean="0"/>
                        <a:t>8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11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010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11010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49179">
                <a:tc>
                  <a:txBody>
                    <a:bodyPr/>
                    <a:lstStyle/>
                    <a:p>
                      <a:r>
                        <a:rPr lang="en-IE" b="1" dirty="0" smtClean="0"/>
                        <a:t>…</a:t>
                      </a:r>
                      <a:endParaRPr lang="en-I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…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…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>
                          <a:solidFill>
                            <a:srgbClr val="0070C0"/>
                          </a:solidFill>
                        </a:rPr>
                        <a:t>…</a:t>
                      </a:r>
                      <a:endParaRPr lang="en-IE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441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Other Optimisations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76800"/>
          </a:xfrm>
        </p:spPr>
        <p:txBody>
          <a:bodyPr>
            <a:normAutofit/>
          </a:bodyPr>
          <a:lstStyle/>
          <a:p>
            <a:r>
              <a:rPr lang="en-IE" dirty="0" smtClean="0">
                <a:solidFill>
                  <a:srgbClr val="0070C0"/>
                </a:solidFill>
              </a:rPr>
              <a:t>Top-Doc</a:t>
            </a:r>
            <a:r>
              <a:rPr lang="en-IE" dirty="0" smtClean="0"/>
              <a:t>: Order posting lists to give likely “top documents” first: good for top-</a:t>
            </a:r>
            <a:r>
              <a:rPr lang="en-IE" i="1" dirty="0" smtClean="0"/>
              <a:t>k</a:t>
            </a:r>
            <a:r>
              <a:rPr lang="en-IE" dirty="0" smtClean="0"/>
              <a:t> results</a:t>
            </a:r>
          </a:p>
          <a:p>
            <a:endParaRPr lang="en-IE" dirty="0"/>
          </a:p>
          <a:p>
            <a:r>
              <a:rPr lang="en-IE" dirty="0" smtClean="0">
                <a:solidFill>
                  <a:srgbClr val="0070C0"/>
                </a:solidFill>
              </a:rPr>
              <a:t>Selectivity</a:t>
            </a:r>
            <a:r>
              <a:rPr lang="en-IE" dirty="0" smtClean="0"/>
              <a:t>: Load the posting lists for the most rare keywords first; apply thresholds</a:t>
            </a:r>
          </a:p>
          <a:p>
            <a:endParaRPr lang="en-IE" dirty="0"/>
          </a:p>
          <a:p>
            <a:r>
              <a:rPr lang="en-IE" dirty="0" err="1" smtClean="0">
                <a:solidFill>
                  <a:srgbClr val="0070C0"/>
                </a:solidFill>
              </a:rPr>
              <a:t>Sharding</a:t>
            </a:r>
            <a:r>
              <a:rPr lang="en-IE" dirty="0" smtClean="0"/>
              <a:t>: Distribute an index over multiple machines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5973155"/>
            <a:ext cx="80772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/>
              <a:t>How might an inverted index be split over multiple machines?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72192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Extremely Scalable/Efficient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When engineered correctly </a:t>
            </a:r>
            <a:r>
              <a:rPr lang="en-IE" dirty="0" smtClean="0">
                <a:sym typeface="Wingdings" panose="05000000000000000000" pitchFamily="2" charset="2"/>
              </a:rPr>
              <a:t></a:t>
            </a:r>
            <a:endParaRPr lang="en-I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87" y="2590800"/>
            <a:ext cx="3810000" cy="1390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31" y="4306694"/>
            <a:ext cx="4495800" cy="320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439778"/>
            <a:ext cx="3048844" cy="264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063" y="2480165"/>
            <a:ext cx="4733109" cy="533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87" y="5334000"/>
            <a:ext cx="460057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807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AN INVERTED INDEX SOLUTION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2039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Inverted Index</a:t>
            </a:r>
          </a:p>
          <a:p>
            <a:pPr lvl="1"/>
            <a:r>
              <a:rPr lang="en-IE" dirty="0" smtClean="0"/>
              <a:t>They built one so you don’t have to!</a:t>
            </a:r>
          </a:p>
          <a:p>
            <a:r>
              <a:rPr lang="en-IE" dirty="0" smtClean="0"/>
              <a:t>Open Source in Java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Apache </a:t>
            </a:r>
            <a:r>
              <a:rPr lang="en-IE" dirty="0" err="1" smtClean="0"/>
              <a:t>Lucene</a:t>
            </a:r>
            <a:endParaRPr lang="en-IE" dirty="0"/>
          </a:p>
        </p:txBody>
      </p:sp>
      <p:pic>
        <p:nvPicPr>
          <p:cNvPr id="3074" name="Picture 2" descr="http://t1.gstatic.com/images?q=tbn:ANd9GcRN1a6D8oiCn2aQVw8caxdVGOsv-7Bl8NwVS8pUlReUwn2LUqM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505200"/>
            <a:ext cx="2579753" cy="125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static.comicvine.com/uploads/scale_super/11/117617/2829551-full_of_w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733800"/>
            <a:ext cx="3558784" cy="274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89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The book that indexes the library</a:t>
            </a:r>
            <a:endParaRPr lang="en-IE" dirty="0"/>
          </a:p>
        </p:txBody>
      </p:sp>
      <p:pic>
        <p:nvPicPr>
          <p:cNvPr id="5" name="Picture 2" descr="http://cdn0.tnwcdn.com/wp-content/blogs.dir/1/files/2013/03/google_nob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3" y="1295400"/>
            <a:ext cx="8971307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30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(Apache </a:t>
            </a:r>
            <a:r>
              <a:rPr lang="en-IE" dirty="0" err="1" smtClean="0"/>
              <a:t>Solr</a:t>
            </a:r>
            <a:r>
              <a:rPr lang="en-IE" dirty="0" smtClean="0"/>
              <a:t>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 smtClean="0"/>
          </a:p>
          <a:p>
            <a:endParaRPr lang="en-IE" dirty="0"/>
          </a:p>
          <a:p>
            <a:r>
              <a:rPr lang="en-IE" dirty="0" smtClean="0"/>
              <a:t>Built on top of Apache </a:t>
            </a:r>
            <a:r>
              <a:rPr lang="en-IE" dirty="0" err="1" smtClean="0"/>
              <a:t>Lucene</a:t>
            </a:r>
            <a:endParaRPr lang="en-IE" dirty="0" smtClean="0"/>
          </a:p>
          <a:p>
            <a:r>
              <a:rPr lang="en-IE" dirty="0" err="1" smtClean="0"/>
              <a:t>Lucene</a:t>
            </a:r>
            <a:r>
              <a:rPr lang="en-IE" dirty="0" smtClean="0"/>
              <a:t> is the inverted index</a:t>
            </a:r>
          </a:p>
          <a:p>
            <a:r>
              <a:rPr lang="en-IE" dirty="0" err="1" smtClean="0"/>
              <a:t>Solr</a:t>
            </a:r>
            <a:r>
              <a:rPr lang="en-IE" dirty="0" smtClean="0"/>
              <a:t> is a distributed search platform, with distribution, fault tolerance, etc.</a:t>
            </a:r>
          </a:p>
          <a:p>
            <a:r>
              <a:rPr lang="en-IE" dirty="0" smtClean="0"/>
              <a:t>(</a:t>
            </a:r>
            <a:r>
              <a:rPr lang="en-IE" i="1" dirty="0" smtClean="0"/>
              <a:t>We will work with </a:t>
            </a:r>
            <a:r>
              <a:rPr lang="en-IE" i="1" dirty="0" err="1" smtClean="0"/>
              <a:t>Lucene</a:t>
            </a:r>
            <a:r>
              <a:rPr lang="en-IE" dirty="0" smtClean="0"/>
              <a:t>)</a:t>
            </a:r>
            <a:endParaRPr lang="en-IE" dirty="0"/>
          </a:p>
        </p:txBody>
      </p:sp>
      <p:pic>
        <p:nvPicPr>
          <p:cNvPr id="4" name="Picture 2" descr="https://www.drupal.org/files/project-images/20150220230831!Solr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66800"/>
            <a:ext cx="26955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2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Apache </a:t>
            </a:r>
            <a:r>
              <a:rPr lang="en-IE" dirty="0" err="1" smtClean="0"/>
              <a:t>Lucene</a:t>
            </a:r>
            <a:r>
              <a:rPr lang="en-IE" dirty="0" smtClean="0"/>
              <a:t>: Indexing Documents</a:t>
            </a:r>
            <a:endParaRPr lang="en-I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54473"/>
            <a:ext cx="7282039" cy="471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48200" y="6116782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… continued 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8350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Apache </a:t>
            </a:r>
            <a:r>
              <a:rPr lang="en-IE" dirty="0" err="1"/>
              <a:t>Lucene</a:t>
            </a:r>
            <a:r>
              <a:rPr lang="en-IE" dirty="0"/>
              <a:t>: Indexing Documents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7381875" cy="4952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4400" y="1194955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… continued 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1892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Apache </a:t>
            </a:r>
            <a:r>
              <a:rPr lang="en-IE" dirty="0" err="1" smtClean="0"/>
              <a:t>Lucene</a:t>
            </a:r>
            <a:r>
              <a:rPr lang="en-IE" dirty="0" smtClean="0"/>
              <a:t>: Searching Documents</a:t>
            </a:r>
            <a:endParaRPr lang="en-I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8915400" cy="548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290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Apache </a:t>
            </a:r>
            <a:r>
              <a:rPr lang="en-IE" dirty="0" err="1" smtClean="0"/>
              <a:t>Lucene</a:t>
            </a:r>
            <a:r>
              <a:rPr lang="en-IE" dirty="0" smtClean="0"/>
              <a:t>: Searching Documents</a:t>
            </a:r>
            <a:endParaRPr lang="en-I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7824802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755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RECAP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810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Recap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>
                <a:solidFill>
                  <a:srgbClr val="FF0000"/>
                </a:solidFill>
              </a:rPr>
              <a:t>Information overload in Big Data</a:t>
            </a:r>
          </a:p>
          <a:p>
            <a:endParaRPr lang="en-IE" dirty="0"/>
          </a:p>
          <a:p>
            <a:endParaRPr lang="en-IE" dirty="0" smtClean="0">
              <a:solidFill>
                <a:srgbClr val="0070C0"/>
              </a:solidFill>
            </a:endParaRPr>
          </a:p>
          <a:p>
            <a:r>
              <a:rPr lang="en-IE" dirty="0" smtClean="0">
                <a:solidFill>
                  <a:srgbClr val="0070C0"/>
                </a:solidFill>
              </a:rPr>
              <a:t>Search</a:t>
            </a:r>
            <a:r>
              <a:rPr lang="en-IE" dirty="0" smtClean="0"/>
              <a:t>: user intent</a:t>
            </a:r>
          </a:p>
          <a:p>
            <a:r>
              <a:rPr lang="en-IE" dirty="0" smtClean="0">
                <a:solidFill>
                  <a:srgbClr val="0070C0"/>
                </a:solidFill>
              </a:rPr>
              <a:t>Query</a:t>
            </a:r>
            <a:r>
              <a:rPr lang="en-IE" dirty="0" smtClean="0"/>
              <a:t>: user expression of search</a:t>
            </a:r>
          </a:p>
          <a:p>
            <a:r>
              <a:rPr lang="en-IE" dirty="0" smtClean="0">
                <a:solidFill>
                  <a:srgbClr val="0070C0"/>
                </a:solidFill>
              </a:rPr>
              <a:t>Retrieval</a:t>
            </a:r>
            <a:r>
              <a:rPr lang="en-IE" dirty="0" smtClean="0"/>
              <a:t>: machine methods to execute search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4505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Recap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E" dirty="0" smtClean="0">
                <a:solidFill>
                  <a:srgbClr val="0070C0"/>
                </a:solidFill>
              </a:rPr>
              <a:t>Crawling</a:t>
            </a:r>
            <a:r>
              <a:rPr lang="en-IE" dirty="0" smtClean="0"/>
              <a:t>:</a:t>
            </a:r>
          </a:p>
          <a:p>
            <a:pPr lvl="1"/>
            <a:r>
              <a:rPr lang="en-IE" dirty="0" smtClean="0"/>
              <a:t>Avoid cycles, multi-threading, politeness, </a:t>
            </a:r>
            <a:r>
              <a:rPr lang="en-IE" strike="sngStrike" dirty="0" err="1" smtClean="0"/>
              <a:t>DDoS</a:t>
            </a:r>
            <a:r>
              <a:rPr lang="en-IE" dirty="0" smtClean="0"/>
              <a:t>, robots exclusion, sitemaps, distribution, breadth-first, topical crawlers, deep web</a:t>
            </a:r>
          </a:p>
          <a:p>
            <a:pPr marL="457200" lvl="1" indent="0">
              <a:buNone/>
            </a:pPr>
            <a:endParaRPr lang="en-IE" dirty="0"/>
          </a:p>
          <a:p>
            <a:r>
              <a:rPr lang="en-IE" dirty="0" smtClean="0">
                <a:solidFill>
                  <a:srgbClr val="0070C0"/>
                </a:solidFill>
              </a:rPr>
              <a:t>Inverted Indexing</a:t>
            </a:r>
            <a:r>
              <a:rPr lang="en-IE" dirty="0" smtClean="0"/>
              <a:t>:</a:t>
            </a:r>
          </a:p>
          <a:p>
            <a:pPr lvl="1"/>
            <a:r>
              <a:rPr lang="en-IE" dirty="0" err="1" smtClean="0"/>
              <a:t>boolean</a:t>
            </a:r>
            <a:r>
              <a:rPr lang="en-IE" dirty="0" smtClean="0"/>
              <a:t> queries, record-level vs. word-level vs. block-level, word normalisation, lemmatisation, space, Heap’s law, </a:t>
            </a:r>
            <a:r>
              <a:rPr lang="en-IE" dirty="0" err="1" smtClean="0"/>
              <a:t>Zipf’s</a:t>
            </a:r>
            <a:r>
              <a:rPr lang="en-IE" dirty="0" smtClean="0"/>
              <a:t> law, stop-words, tries, hashing, long tail, compression, interval coding, variable length encoding, Elias encoding, top </a:t>
            </a:r>
            <a:r>
              <a:rPr lang="en-IE" dirty="0"/>
              <a:t>d</a:t>
            </a:r>
            <a:r>
              <a:rPr lang="en-IE" dirty="0" smtClean="0"/>
              <a:t>oc, </a:t>
            </a:r>
            <a:r>
              <a:rPr lang="en-IE" dirty="0" err="1" smtClean="0"/>
              <a:t>sharding</a:t>
            </a:r>
            <a:r>
              <a:rPr lang="en-IE" dirty="0" smtClean="0"/>
              <a:t>, selectivity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4183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CLASS PROJECTS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076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Course Marking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45% </a:t>
            </a:r>
            <a:r>
              <a:rPr lang="en-IE" dirty="0"/>
              <a:t>for Weekly Labs (~3% a lab!)</a:t>
            </a:r>
          </a:p>
          <a:p>
            <a:r>
              <a:rPr lang="en-IE" dirty="0"/>
              <a:t>35% for Final Exam</a:t>
            </a:r>
          </a:p>
          <a:p>
            <a:r>
              <a:rPr lang="en-IE" dirty="0"/>
              <a:t>20% for Small Class Project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456709"/>
            <a:ext cx="451485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432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SEARCH, QUERY, RETRIEVAL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0025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Class Project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400600"/>
          </a:xfrm>
        </p:spPr>
        <p:txBody>
          <a:bodyPr>
            <a:normAutofit/>
          </a:bodyPr>
          <a:lstStyle/>
          <a:p>
            <a:r>
              <a:rPr lang="en-IE" sz="2400" dirty="0" smtClean="0"/>
              <a:t>Done in pairs </a:t>
            </a:r>
            <a:r>
              <a:rPr lang="en-IE" sz="2000" dirty="0" smtClean="0"/>
              <a:t>(</a:t>
            </a:r>
            <a:r>
              <a:rPr lang="en-IE" sz="2000" dirty="0" smtClean="0"/>
              <a:t>typically …)</a:t>
            </a:r>
            <a:endParaRPr lang="en-IE" sz="2000" dirty="0" smtClean="0"/>
          </a:p>
          <a:p>
            <a:r>
              <a:rPr lang="en-IE" sz="2400" dirty="0" smtClean="0"/>
              <a:t>Goal: </a:t>
            </a:r>
            <a:r>
              <a:rPr lang="en-IE" sz="2000" dirty="0" smtClean="0"/>
              <a:t>Use what you’ve learned to do something </a:t>
            </a:r>
            <a:r>
              <a:rPr lang="en-IE" sz="2000" dirty="0" smtClean="0"/>
              <a:t>cool/fun (hopefully)</a:t>
            </a:r>
            <a:endParaRPr lang="en-IE" sz="2000" dirty="0" smtClean="0"/>
          </a:p>
          <a:p>
            <a:r>
              <a:rPr lang="en-IE" sz="2400" dirty="0" smtClean="0"/>
              <a:t>Expected difficulty: </a:t>
            </a:r>
            <a:r>
              <a:rPr lang="en-IE" sz="2000" dirty="0" smtClean="0"/>
              <a:t>A bit more than a lab’s worth </a:t>
            </a:r>
          </a:p>
          <a:p>
            <a:pPr lvl="1"/>
            <a:r>
              <a:rPr lang="en-IE" sz="2000" dirty="0" smtClean="0"/>
              <a:t>But without guidance (can extend lab code)</a:t>
            </a:r>
          </a:p>
          <a:p>
            <a:r>
              <a:rPr lang="en-IE" sz="2400" dirty="0" smtClean="0"/>
              <a:t>Marked on: </a:t>
            </a:r>
            <a:r>
              <a:rPr lang="en-IE" sz="2000" dirty="0" smtClean="0"/>
              <a:t>Difficulty, appropriateness, scale, good use of techniques, presentation, </a:t>
            </a:r>
            <a:r>
              <a:rPr lang="en-IE" sz="2000" dirty="0" smtClean="0"/>
              <a:t>coolness, creativity, value</a:t>
            </a:r>
            <a:endParaRPr lang="en-IE" sz="2000" dirty="0" smtClean="0"/>
          </a:p>
          <a:p>
            <a:pPr lvl="1"/>
            <a:r>
              <a:rPr lang="en-IE" sz="2000" dirty="0" smtClean="0"/>
              <a:t>Ambition is appreciated, even if you don’t succeed: </a:t>
            </a:r>
            <a:r>
              <a:rPr lang="en-IE" sz="2000" b="1" dirty="0" smtClean="0"/>
              <a:t>feel free to bite off more than you can chew</a:t>
            </a:r>
            <a:r>
              <a:rPr lang="en-IE" sz="2000" b="1" dirty="0" smtClean="0"/>
              <a:t>! I will take this into account.</a:t>
            </a:r>
          </a:p>
          <a:p>
            <a:r>
              <a:rPr lang="en-IE" sz="2400" dirty="0" smtClean="0"/>
              <a:t>Process</a:t>
            </a:r>
            <a:r>
              <a:rPr lang="en-IE" sz="2400" dirty="0" smtClean="0"/>
              <a:t>: </a:t>
            </a:r>
            <a:endParaRPr lang="en-IE" sz="2000" dirty="0"/>
          </a:p>
          <a:p>
            <a:pPr lvl="1"/>
            <a:r>
              <a:rPr lang="en-IE" sz="2000" dirty="0" smtClean="0"/>
              <a:t>Pair up (default random) by next </a:t>
            </a:r>
            <a:r>
              <a:rPr lang="en-IE" sz="2000" dirty="0" smtClean="0"/>
              <a:t>Wednesday’s lab (May 4</a:t>
            </a:r>
            <a:r>
              <a:rPr lang="en-IE" sz="2000" baseline="30000" dirty="0" smtClean="0"/>
              <a:t>th</a:t>
            </a:r>
            <a:r>
              <a:rPr lang="en-IE" sz="2000" dirty="0" smtClean="0"/>
              <a:t>)</a:t>
            </a:r>
            <a:endParaRPr lang="en-IE" sz="2000" dirty="0" smtClean="0"/>
          </a:p>
          <a:p>
            <a:pPr lvl="1"/>
            <a:r>
              <a:rPr lang="en-IE" sz="2000" dirty="0" smtClean="0"/>
              <a:t>Start thinking up topics</a:t>
            </a:r>
          </a:p>
          <a:p>
            <a:pPr lvl="1"/>
            <a:r>
              <a:rPr lang="en-IE" sz="2000" dirty="0" smtClean="0">
                <a:sym typeface="Wingdings" panose="05000000000000000000" pitchFamily="2" charset="2"/>
              </a:rPr>
              <a:t>If you need data or get stuck, I will (try to) help out</a:t>
            </a:r>
            <a:endParaRPr lang="en-IE" sz="2000" dirty="0"/>
          </a:p>
          <a:p>
            <a:r>
              <a:rPr lang="en-IE" sz="2400" dirty="0" smtClean="0"/>
              <a:t>Deliverables: </a:t>
            </a:r>
            <a:r>
              <a:rPr lang="en-IE" sz="2000" dirty="0" smtClean="0"/>
              <a:t>5/7 </a:t>
            </a:r>
            <a:r>
              <a:rPr lang="en-IE" sz="2000" dirty="0" smtClean="0"/>
              <a:t>minute presentation </a:t>
            </a:r>
            <a:r>
              <a:rPr lang="en-IE" sz="2000" dirty="0" smtClean="0"/>
              <a:t>&amp; short report</a:t>
            </a:r>
            <a:endParaRPr lang="en-IE" sz="2000" dirty="0" smtClean="0"/>
          </a:p>
        </p:txBody>
      </p:sp>
      <p:pic>
        <p:nvPicPr>
          <p:cNvPr id="2050" name="Picture 2" descr="http://37.media.tumblr.com/tumblr_m020kqlhrV1qdedm3o1_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52400"/>
            <a:ext cx="1474765" cy="147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16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098" name="Picture 2" descr="http://upload.wikimedia.org/wikipedia/commons/8/84/Hindenburg_bu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0"/>
            <a:ext cx="9433048" cy="71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9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Questions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3503074" y="671691"/>
            <a:ext cx="2537874" cy="618630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96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396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019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Search, Query &amp; Retrieval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 smtClean="0">
              <a:solidFill>
                <a:srgbClr val="0070C0"/>
              </a:solidFill>
            </a:endParaRPr>
          </a:p>
          <a:p>
            <a:r>
              <a:rPr lang="en-IE" dirty="0" smtClean="0">
                <a:solidFill>
                  <a:srgbClr val="0070C0"/>
                </a:solidFill>
              </a:rPr>
              <a:t>Search</a:t>
            </a:r>
            <a:r>
              <a:rPr lang="en-IE" dirty="0" smtClean="0"/>
              <a:t>: the goal/aim of the user</a:t>
            </a:r>
          </a:p>
          <a:p>
            <a:r>
              <a:rPr lang="en-IE" dirty="0" smtClean="0">
                <a:solidFill>
                  <a:srgbClr val="0070C0"/>
                </a:solidFill>
              </a:rPr>
              <a:t>Query</a:t>
            </a:r>
            <a:r>
              <a:rPr lang="en-IE" dirty="0" smtClean="0"/>
              <a:t>: the expression of a search</a:t>
            </a:r>
          </a:p>
          <a:p>
            <a:r>
              <a:rPr lang="en-IE" dirty="0" smtClean="0">
                <a:solidFill>
                  <a:srgbClr val="0070C0"/>
                </a:solidFill>
              </a:rPr>
              <a:t>Retrieval</a:t>
            </a:r>
            <a:r>
              <a:rPr lang="en-IE" dirty="0" smtClean="0"/>
              <a:t>: the machine method to “solve” a query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 roughly speaking</a:t>
            </a: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66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Retrieval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Machine has a bunch of information resources of some sort (let’s call it a set </a:t>
            </a:r>
            <a:r>
              <a:rPr lang="en-IE" dirty="0" smtClean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IE" dirty="0" smtClean="0"/>
              <a:t>)</a:t>
            </a:r>
          </a:p>
          <a:p>
            <a:pPr lvl="1"/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e.g., documents, movie pages, actor descriptions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 user search wants to find some subset of </a:t>
            </a:r>
            <a:r>
              <a:rPr lang="en-IE" dirty="0" smtClean="0">
                <a:solidFill>
                  <a:schemeClr val="accent6">
                    <a:lumMod val="75000"/>
                  </a:schemeClr>
                </a:solidFill>
              </a:rPr>
              <a:t>I</a:t>
            </a:r>
          </a:p>
          <a:p>
            <a:pPr lvl="1"/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e.g., Irish actors, documents about Hadoop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User expresses search criteria as a query </a:t>
            </a:r>
            <a:r>
              <a:rPr lang="en-IE" dirty="0" smtClean="0">
                <a:solidFill>
                  <a:srgbClr val="00B050"/>
                </a:solidFill>
              </a:rPr>
              <a:t>Q</a:t>
            </a:r>
          </a:p>
          <a:p>
            <a:pPr lvl="1"/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e.g., “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irish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actors”, “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hadoop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”, “SELECT ?movie …”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Retrieval engine returns results: </a:t>
            </a:r>
            <a:r>
              <a:rPr lang="en-I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</a:t>
            </a:r>
            <a:r>
              <a:rPr lang="en-IE" dirty="0" smtClean="0"/>
              <a:t> is a minimal subset of </a:t>
            </a:r>
            <a:r>
              <a:rPr lang="en-IE" dirty="0" smtClean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IE" dirty="0" smtClean="0"/>
              <a:t> relevant to </a:t>
            </a:r>
            <a:r>
              <a:rPr lang="en-IE" dirty="0" smtClean="0">
                <a:solidFill>
                  <a:srgbClr val="00B050"/>
                </a:solidFill>
              </a:rPr>
              <a:t>Q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Results </a:t>
            </a:r>
            <a:r>
              <a:rPr lang="en-IE" dirty="0" smtClean="0">
                <a:solidFill>
                  <a:srgbClr val="0070C0"/>
                </a:solidFill>
              </a:rPr>
              <a:t>R </a:t>
            </a:r>
            <a:r>
              <a:rPr lang="en-IE" dirty="0" smtClean="0"/>
              <a:t>may be ordered by a ranking</a:t>
            </a:r>
          </a:p>
          <a:p>
            <a:pPr lvl="1"/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e.g., by most famous Irish actors</a:t>
            </a:r>
            <a:endParaRPr lang="en-I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16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7443</TotalTime>
  <Words>2499</Words>
  <Application>Microsoft Office PowerPoint</Application>
  <PresentationFormat>On-screen Show (4:3)</PresentationFormat>
  <Paragraphs>634</Paragraphs>
  <Slides>72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Cambria Math</vt:lpstr>
      <vt:lpstr>Courier New</vt:lpstr>
      <vt:lpstr>Wingdings</vt:lpstr>
      <vt:lpstr>Office Theme</vt:lpstr>
      <vt:lpstr>CC5212-1 Procesamiento Masivo de Datos Otoño 2016  Lecture 7: Information Retrieval I</vt:lpstr>
      <vt:lpstr>PowerPoint Presentation</vt:lpstr>
      <vt:lpstr>MANAGING TEXT data</vt:lpstr>
      <vt:lpstr>Information Overload</vt:lpstr>
      <vt:lpstr>If we didn’t have search …</vt:lpstr>
      <vt:lpstr>The book that indexes the library</vt:lpstr>
      <vt:lpstr>SEARCH, QUERY, RETRIEVAL</vt:lpstr>
      <vt:lpstr>Search, Query &amp; Retrieval</vt:lpstr>
      <vt:lpstr>Retrieval</vt:lpstr>
      <vt:lpstr>Data Retrieval</vt:lpstr>
      <vt:lpstr>Information Retrieval</vt:lpstr>
      <vt:lpstr>WEB SEARCH/RETRIEVAL</vt:lpstr>
      <vt:lpstr>Inside Google</vt:lpstr>
      <vt:lpstr>Google Architecture (ca. 1998)</vt:lpstr>
      <vt:lpstr>INFORMATION RETRIEVAL: CRAWLING</vt:lpstr>
      <vt:lpstr>How does Google know about the Web?</vt:lpstr>
      <vt:lpstr>Crawling</vt:lpstr>
      <vt:lpstr>Crawling: Avoid Cycles</vt:lpstr>
      <vt:lpstr>Crawling: Catering for Slow Network</vt:lpstr>
      <vt:lpstr>Crawling: Multi-threading Important</vt:lpstr>
      <vt:lpstr>Crawling: Multi-threading Important</vt:lpstr>
      <vt:lpstr>Crawling: Important to be Polite!</vt:lpstr>
      <vt:lpstr>Crawling: Avoid (D)DoSing</vt:lpstr>
      <vt:lpstr>Crawling: Web-site Scheduler</vt:lpstr>
      <vt:lpstr>Robots Exclusion Protocol</vt:lpstr>
      <vt:lpstr>Robots Exclusion Protocol (non-standard)</vt:lpstr>
      <vt:lpstr>Site-Map</vt:lpstr>
      <vt:lpstr>Crawling: Important Points</vt:lpstr>
      <vt:lpstr>Crawling: Distribution</vt:lpstr>
      <vt:lpstr>Crawling: Other Options</vt:lpstr>
      <vt:lpstr>Crawling: Inaccessible (Bow-Tie)</vt:lpstr>
      <vt:lpstr>Crawling: Inaccessible (Deep-Web)</vt:lpstr>
      <vt:lpstr>Apache Nuche</vt:lpstr>
      <vt:lpstr>INFORMATION RETRIEVAL: INVERTED-INDEXING</vt:lpstr>
      <vt:lpstr>Inverted Index</vt:lpstr>
      <vt:lpstr>Inverted Index: Example</vt:lpstr>
      <vt:lpstr>Inverted Index: Example Search</vt:lpstr>
      <vt:lpstr>Inverted Index Flavours</vt:lpstr>
      <vt:lpstr>Inverted Index: Word Normalisation</vt:lpstr>
      <vt:lpstr>Inverted Index: Space</vt:lpstr>
      <vt:lpstr>Inverted Index: Space</vt:lpstr>
      <vt:lpstr>Inverted Index: Common Words</vt:lpstr>
      <vt:lpstr>Inverted Index: Common Words</vt:lpstr>
      <vt:lpstr>Inverted Index: Common Words</vt:lpstr>
      <vt:lpstr>Search Implementation</vt:lpstr>
      <vt:lpstr>Memory Sizes</vt:lpstr>
      <vt:lpstr>The Long Tail</vt:lpstr>
      <vt:lpstr>If interested in long tails …</vt:lpstr>
      <vt:lpstr>Compression techniques</vt:lpstr>
      <vt:lpstr>Compression techniques: High Level</vt:lpstr>
      <vt:lpstr>Compression techniques: High Level</vt:lpstr>
      <vt:lpstr>Compression techniques: Bit Level</vt:lpstr>
      <vt:lpstr>Compression techniques: Bit Level</vt:lpstr>
      <vt:lpstr>Compression techniques: Byte Level</vt:lpstr>
      <vt:lpstr>Parametric compression</vt:lpstr>
      <vt:lpstr>Other Optimisations</vt:lpstr>
      <vt:lpstr>Extremely Scalable/Efficient</vt:lpstr>
      <vt:lpstr>AN INVERTED INDEX SOLUTION</vt:lpstr>
      <vt:lpstr>Apache Lucene</vt:lpstr>
      <vt:lpstr>(Apache Solr)</vt:lpstr>
      <vt:lpstr>Apache Lucene: Indexing Documents</vt:lpstr>
      <vt:lpstr>Apache Lucene: Indexing Documents</vt:lpstr>
      <vt:lpstr>Apache Lucene: Searching Documents</vt:lpstr>
      <vt:lpstr>Apache Lucene: Searching Documents</vt:lpstr>
      <vt:lpstr>RECAP</vt:lpstr>
      <vt:lpstr>Recap</vt:lpstr>
      <vt:lpstr>Recap</vt:lpstr>
      <vt:lpstr>CLASS PROJECTS</vt:lpstr>
      <vt:lpstr>Course Marking</vt:lpstr>
      <vt:lpstr>Class Project</vt:lpstr>
      <vt:lpstr>PowerPoint Presentation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CC5212-1 Procesamiento Masivo de Datos 2014</dc:title>
  <dc:creator>Aidan Hogan</dc:creator>
  <cp:lastModifiedBy>ahogan</cp:lastModifiedBy>
  <cp:revision>442</cp:revision>
  <cp:lastPrinted>2015-04-27T15:28:33Z</cp:lastPrinted>
  <dcterms:created xsi:type="dcterms:W3CDTF">2006-08-16T00:00:00Z</dcterms:created>
  <dcterms:modified xsi:type="dcterms:W3CDTF">2016-04-25T21:55:08Z</dcterms:modified>
</cp:coreProperties>
</file>